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58" r:id="rId6"/>
    <p:sldId id="262" r:id="rId7"/>
    <p:sldId id="259" r:id="rId8"/>
    <p:sldId id="261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16B31-4A9A-45BE-B929-1616E0F1822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367F-2183-4F24-B2BF-9C94E9BA9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0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C367F-2183-4F24-B2BF-9C94E9BA92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2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741BA9-7894-4AFD-AC29-7A251CF1135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E8ECA8-F1E3-47BF-AB9F-8C7316D70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7620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English Extended Essay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Goals</a:t>
            </a:r>
          </a:p>
          <a:p>
            <a:pPr algn="l"/>
            <a:endParaRPr lang="en-US" sz="2400" dirty="0"/>
          </a:p>
          <a:p>
            <a:pPr marL="457200" indent="-457200" algn="l">
              <a:buAutoNum type="arabicPeriod"/>
            </a:pPr>
            <a:r>
              <a:rPr lang="en-US" sz="2400" dirty="0"/>
              <a:t>Overview of subject-specific guidelines and topic choices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Helpful examiner comments from English evaluators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Sample topics and questions for English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Subject-specific issues to consider before choosing English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Academic referencing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Q&amp;A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EE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38400"/>
            <a:ext cx="8099425" cy="3598863"/>
          </a:xfrm>
        </p:spPr>
        <p:txBody>
          <a:bodyPr>
            <a:normAutofit/>
          </a:bodyPr>
          <a:lstStyle/>
          <a:p>
            <a:r>
              <a:rPr lang="en-US" dirty="0"/>
              <a:t>Department letter will be emailed to you prior to first conference with assignments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/>
              <a:t>ENGLISH EE GUIDELINES/RULES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r>
              <a:rPr lang="en-US" dirty="0"/>
              <a:t>Category 1: Any literary analysis focused directly on a work or collection of fiction or non-fiction works found in a country where the language (English) is spoken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Category 2: A comparison of a concept studied between two fiction or non-fiction works, one of which must be originally written in English and one written in a different language, studied in translation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A TOPIC: WHAT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706906"/>
          </a:xfrm>
        </p:spPr>
        <p:txBody>
          <a:bodyPr>
            <a:normAutofit fontScale="92500"/>
          </a:bodyPr>
          <a:lstStyle/>
          <a:p>
            <a:r>
              <a:rPr lang="en-US" dirty="0"/>
              <a:t>Write down an author, poet, or work of literature you love, and use that as a guide for generating a possible topic</a:t>
            </a:r>
          </a:p>
          <a:p>
            <a:r>
              <a:rPr lang="en-US" dirty="0"/>
              <a:t>You should know/love your work enough to propose a specific focus (water, racism, a specific metaphor developed over time)</a:t>
            </a:r>
          </a:p>
          <a:p>
            <a:r>
              <a:rPr lang="en-US" dirty="0"/>
              <a:t>Classical literature generally trouble-free, provided your personal comfort level and enthusiasm</a:t>
            </a:r>
          </a:p>
          <a:p>
            <a:r>
              <a:rPr lang="en-US" dirty="0"/>
              <a:t>Contemporary works (JK Rowling, John Greene, 21</a:t>
            </a:r>
            <a:r>
              <a:rPr lang="en-US" baseline="30000" dirty="0"/>
              <a:t>st</a:t>
            </a:r>
            <a:r>
              <a:rPr lang="en-US" dirty="0"/>
              <a:t> century modern dystopian literature) can work if question is focused on a motif or other device/set of devices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7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A TOPIC: WHAT DOESN’T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8023225" cy="32671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Works or authors you have not read</a:t>
            </a:r>
          </a:p>
          <a:p>
            <a:r>
              <a:rPr lang="en-US" dirty="0"/>
              <a:t>A text too simple in vocabulary or short in length</a:t>
            </a:r>
          </a:p>
          <a:p>
            <a:r>
              <a:rPr lang="en-US" dirty="0"/>
              <a:t>Any series that is too long (</a:t>
            </a:r>
            <a:r>
              <a:rPr lang="en-US" i="1" dirty="0"/>
              <a:t>Harry Potter</a:t>
            </a:r>
            <a:r>
              <a:rPr lang="en-US" dirty="0"/>
              <a:t> is fine but choose 3-4 of the 7 texts)</a:t>
            </a:r>
          </a:p>
          <a:p>
            <a:r>
              <a:rPr lang="en-US" dirty="0"/>
              <a:t>A proposal based solely on your enthusiasm of a text</a:t>
            </a:r>
          </a:p>
          <a:p>
            <a:r>
              <a:rPr lang="en-US" dirty="0"/>
              <a:t>Contemporary literature of weak literary merit or no current literary criticism (</a:t>
            </a:r>
            <a:r>
              <a:rPr lang="en-US" i="1" dirty="0"/>
              <a:t>Twilight</a:t>
            </a:r>
            <a:r>
              <a:rPr lang="en-US" dirty="0"/>
              <a:t>).  Questions?  See Group 1 teacher.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4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WRITING THE ENGLISH 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Avoid typical topics analyzing simply theme and characterization</a:t>
            </a:r>
          </a:p>
          <a:p>
            <a:r>
              <a:rPr lang="en-US" dirty="0"/>
              <a:t>Original topics or thinking seem to be better received and score stronger</a:t>
            </a:r>
          </a:p>
          <a:p>
            <a:r>
              <a:rPr lang="en-US" dirty="0"/>
              <a:t>Multiple works allow for originality and a bridge for less demanding works you wish to use but are an easier reading level</a:t>
            </a:r>
          </a:p>
          <a:p>
            <a:r>
              <a:rPr lang="en-US" dirty="0"/>
              <a:t>Consider taking a position opposing a traditional interpretation/argument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OF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primary sources primarily to:</a:t>
            </a:r>
          </a:p>
          <a:p>
            <a:pPr lvl="1"/>
            <a:r>
              <a:rPr lang="en-US" dirty="0"/>
              <a:t>Show connections between your chosen work and other works the author/poet/orator wrote</a:t>
            </a:r>
          </a:p>
          <a:p>
            <a:pPr lvl="1"/>
            <a:r>
              <a:rPr lang="en-US" dirty="0"/>
              <a:t>Establishes the vast majority of your argument</a:t>
            </a:r>
          </a:p>
          <a:p>
            <a:r>
              <a:rPr lang="en-US" dirty="0"/>
              <a:t>Use secondary sources minimally to:</a:t>
            </a:r>
          </a:p>
          <a:p>
            <a:pPr lvl="1"/>
            <a:r>
              <a:rPr lang="en-US" dirty="0"/>
              <a:t>Support your own argument, but not dominate it</a:t>
            </a:r>
          </a:p>
          <a:p>
            <a:pPr lvl="1"/>
            <a:r>
              <a:rPr lang="en-US" dirty="0"/>
              <a:t>Develop a counterargument that you can refute or extend in your own way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POSSIBLE </a:t>
            </a:r>
            <a:r>
              <a:rPr lang="en-US" sz="3600" u="sng" dirty="0"/>
              <a:t>TOPICS</a:t>
            </a:r>
            <a:r>
              <a:rPr lang="en-US" sz="3600" dirty="0"/>
              <a:t>: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To what extent is </a:t>
            </a:r>
            <a:r>
              <a:rPr lang="en-US" i="1" dirty="0"/>
              <a:t>The Lord of the Rings</a:t>
            </a:r>
            <a:r>
              <a:rPr lang="en-US" dirty="0"/>
              <a:t> an empowering work for </a:t>
            </a:r>
            <a:r>
              <a:rPr lang="en-US"/>
              <a:t>the female?</a:t>
            </a:r>
            <a:endParaRPr lang="en-US" dirty="0"/>
          </a:p>
          <a:p>
            <a:r>
              <a:rPr lang="en-US" dirty="0"/>
              <a:t>To what extent does JK Rowling use blood as a complex literary device in the Harry Potter series to demonstrate the negative impact of racism?</a:t>
            </a:r>
          </a:p>
          <a:p>
            <a:r>
              <a:rPr lang="en-US" dirty="0"/>
              <a:t>To what extent does does the motif of illogicality in Lewis Carroll’s </a:t>
            </a:r>
            <a:r>
              <a:rPr lang="en-US" i="1" dirty="0"/>
              <a:t>Adventures in Wonderland </a:t>
            </a:r>
            <a:r>
              <a:rPr lang="en-US" dirty="0"/>
              <a:t>emphasize the complexities of the adult world?</a:t>
            </a:r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TOPICS: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US" dirty="0"/>
          </a:p>
          <a:p>
            <a:r>
              <a:rPr lang="en-US" dirty="0"/>
              <a:t>How effective are stylistic conventions and character development in Ayn Rand's </a:t>
            </a:r>
            <a:r>
              <a:rPr lang="en-US" i="1" dirty="0"/>
              <a:t>Anthem</a:t>
            </a:r>
            <a:r>
              <a:rPr lang="en-US" dirty="0"/>
              <a:t> and Eugene Ionesco's </a:t>
            </a:r>
            <a:r>
              <a:rPr lang="en-US" i="1" dirty="0"/>
              <a:t>Rhinoceros </a:t>
            </a:r>
            <a:r>
              <a:rPr lang="en-US" dirty="0"/>
              <a:t>in conveying complex themes from the motif of conformity?</a:t>
            </a:r>
          </a:p>
          <a:p>
            <a:r>
              <a:rPr lang="en-US" dirty="0"/>
              <a:t>How does J.R.R. Tolkien use racial and familial stereotypes to create a comment on society in </a:t>
            </a:r>
            <a:r>
              <a:rPr lang="en-US" i="1" dirty="0"/>
              <a:t>The Hobbit</a:t>
            </a:r>
            <a:r>
              <a:rPr lang="en-US" dirty="0"/>
              <a:t>?</a:t>
            </a:r>
          </a:p>
          <a:p>
            <a:r>
              <a:rPr lang="en-US" dirty="0"/>
              <a:t>In the play </a:t>
            </a:r>
            <a:r>
              <a:rPr lang="en-US" i="1" dirty="0"/>
              <a:t>A Cat on a Hot Tin Roof </a:t>
            </a:r>
            <a:r>
              <a:rPr lang="en-US" dirty="0"/>
              <a:t>by Tennessee Williams and the play </a:t>
            </a:r>
            <a:r>
              <a:rPr lang="en-US" i="1" dirty="0"/>
              <a:t>No Exit </a:t>
            </a:r>
            <a:r>
              <a:rPr lang="en-US" dirty="0"/>
              <a:t>by Jean-Paul Sartre, how does the theme of death affect character relations?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8099425" cy="3267169"/>
          </a:xfrm>
        </p:spPr>
        <p:txBody>
          <a:bodyPr>
            <a:normAutofit/>
          </a:bodyPr>
          <a:lstStyle/>
          <a:p>
            <a:r>
              <a:rPr lang="en-US" dirty="0"/>
              <a:t>English EE benefits</a:t>
            </a:r>
          </a:p>
          <a:p>
            <a:pPr lvl="1"/>
            <a:r>
              <a:rPr lang="en-US" dirty="0"/>
              <a:t>Secondary sources relatively few (shorter bib)</a:t>
            </a:r>
          </a:p>
          <a:p>
            <a:pPr lvl="1"/>
            <a:r>
              <a:rPr lang="en-US" dirty="0"/>
              <a:t>Familiarity of MLA, sourcing, and lack of extra sections</a:t>
            </a:r>
          </a:p>
          <a:p>
            <a:endParaRPr lang="en-US" dirty="0"/>
          </a:p>
          <a:p>
            <a:r>
              <a:rPr lang="en-US" dirty="0"/>
              <a:t>English EE challenges</a:t>
            </a:r>
          </a:p>
          <a:p>
            <a:pPr lvl="1"/>
            <a:r>
              <a:rPr lang="en-US" dirty="0"/>
              <a:t>Requires strong background and great enthusiasm of your topic</a:t>
            </a:r>
          </a:p>
          <a:p>
            <a:pPr lvl="1"/>
            <a:r>
              <a:rPr lang="en-US" dirty="0"/>
              <a:t>Strong literary analysis skills required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487</TotalTime>
  <Words>610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Calisto MT</vt:lpstr>
      <vt:lpstr>Wingdings</vt:lpstr>
      <vt:lpstr>Genesis</vt:lpstr>
      <vt:lpstr>The English Extended Essay</vt:lpstr>
      <vt:lpstr>ENGLISH EE GUIDELINES/RULES</vt:lpstr>
      <vt:lpstr>CHOOSING A TOPIC: WHAT WORKS</vt:lpstr>
      <vt:lpstr>CHOOSING A TOPIC: WHAT DOESN’T WORK</vt:lpstr>
      <vt:lpstr>WRITING THE ENGLISH EE</vt:lpstr>
      <vt:lpstr>TREATMENT OF SOURCES</vt:lpstr>
      <vt:lpstr>POSSIBLE TOPICS: ENGLISH</vt:lpstr>
      <vt:lpstr>POSSIBLE TOPICS: ENGLISH</vt:lpstr>
      <vt:lpstr>ENGLISH EE</vt:lpstr>
      <vt:lpstr>English EE Due Dates</vt:lpstr>
    </vt:vector>
  </TitlesOfParts>
  <Company>Utica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Extended Essay</dc:title>
  <dc:creator>UCS</dc:creator>
  <cp:lastModifiedBy>YEOKUM, AMY JO</cp:lastModifiedBy>
  <cp:revision>49</cp:revision>
  <dcterms:created xsi:type="dcterms:W3CDTF">2010-10-25T17:37:50Z</dcterms:created>
  <dcterms:modified xsi:type="dcterms:W3CDTF">2017-10-18T19:31:10Z</dcterms:modified>
</cp:coreProperties>
</file>