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24"/>
  </p:handoutMasterIdLst>
  <p:sldIdLst>
    <p:sldId id="256" r:id="rId2"/>
    <p:sldId id="257" r:id="rId3"/>
    <p:sldId id="258" r:id="rId4"/>
    <p:sldId id="263" r:id="rId5"/>
    <p:sldId id="259" r:id="rId6"/>
    <p:sldId id="261" r:id="rId7"/>
    <p:sldId id="260" r:id="rId8"/>
    <p:sldId id="262" r:id="rId9"/>
    <p:sldId id="264" r:id="rId10"/>
    <p:sldId id="265" r:id="rId11"/>
    <p:sldId id="266" r:id="rId12"/>
    <p:sldId id="267" r:id="rId13"/>
    <p:sldId id="268" r:id="rId14"/>
    <p:sldId id="270" r:id="rId15"/>
    <p:sldId id="271" r:id="rId16"/>
    <p:sldId id="269" r:id="rId17"/>
    <p:sldId id="272" r:id="rId18"/>
    <p:sldId id="276" r:id="rId19"/>
    <p:sldId id="273" r:id="rId20"/>
    <p:sldId id="275" r:id="rId21"/>
    <p:sldId id="274" r:id="rId22"/>
    <p:sldId id="277"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4" d="100"/>
          <a:sy n="54" d="100"/>
        </p:scale>
        <p:origin x="11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BB096EC-03CD-4A37-BD32-97BD4E81BA1A}" type="datetimeFigureOut">
              <a:rPr lang="en-US" smtClean="0"/>
              <a:t>5/9/2018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E782F55-01DA-44B4-BC0C-AD18828EB9B8}" type="slidenum">
              <a:rPr lang="en-US" smtClean="0"/>
              <a:t>‹#›</a:t>
            </a:fld>
            <a:endParaRPr lang="en-US"/>
          </a:p>
        </p:txBody>
      </p:sp>
    </p:spTree>
    <p:extLst>
      <p:ext uri="{BB962C8B-B14F-4D97-AF65-F5344CB8AC3E}">
        <p14:creationId xmlns:p14="http://schemas.microsoft.com/office/powerpoint/2010/main" val="42112477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May 9, 2018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B5AFD-D735-4504-A039-ADEBB6448D55}" type="datetime4">
              <a:rPr lang="en-US" smtClean="0"/>
              <a:pPr/>
              <a:t>May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5C8118-FB93-4E87-B380-0175F2FE2167}" type="datetime4">
              <a:rPr lang="en-US" smtClean="0"/>
              <a:pPr/>
              <a:t>May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May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May 9,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525A706-D8F2-4D1A-855A-CADC92600C26}" type="datetime4">
              <a:rPr lang="en-US" smtClean="0"/>
              <a:pPr/>
              <a:t>May 9,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May 9,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127EC2-47FB-48A1-8644-C8A81DDAA119}" type="datetime4">
              <a:rPr lang="en-US" smtClean="0"/>
              <a:pPr/>
              <a:t>May 9, 2018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9,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May 9, 2018</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9, 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May 9, 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uaisresearch.com/rubrics--exemplar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EE Rubric Training and Workshop</a:t>
            </a:r>
          </a:p>
        </p:txBody>
      </p:sp>
      <p:sp>
        <p:nvSpPr>
          <p:cNvPr id="3" name="Subtitle 2"/>
          <p:cNvSpPr>
            <a:spLocks noGrp="1"/>
          </p:cNvSpPr>
          <p:nvPr>
            <p:ph type="subTitle" idx="1"/>
          </p:nvPr>
        </p:nvSpPr>
        <p:spPr/>
        <p:txBody>
          <a:bodyPr/>
          <a:lstStyle/>
          <a:p>
            <a:r>
              <a:rPr lang="en-US" dirty="0"/>
              <a:t>Unpacking the criterion</a:t>
            </a:r>
          </a:p>
          <a:p>
            <a:r>
              <a:rPr lang="en-US" dirty="0"/>
              <a:t>Getting the work done</a:t>
            </a:r>
          </a:p>
        </p:txBody>
      </p:sp>
      <p:pic>
        <p:nvPicPr>
          <p:cNvPr id="1026" name="Picture 2" descr="Image result for rubric me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621" y="1442454"/>
            <a:ext cx="27051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045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t>Criterion B: Knowledge and Understanding </a:t>
            </a:r>
          </a:p>
        </p:txBody>
      </p:sp>
      <p:sp>
        <p:nvSpPr>
          <p:cNvPr id="3" name="Content Placeholder 2"/>
          <p:cNvSpPr>
            <a:spLocks noGrp="1"/>
          </p:cNvSpPr>
          <p:nvPr>
            <p:ph idx="1"/>
          </p:nvPr>
        </p:nvSpPr>
        <p:spPr/>
        <p:txBody>
          <a:bodyPr/>
          <a:lstStyle/>
          <a:p>
            <a:r>
              <a:rPr lang="en-US" dirty="0"/>
              <a:t>TWE does the research relate to the subject area used to explore the research question?</a:t>
            </a:r>
          </a:p>
          <a:p>
            <a:r>
              <a:rPr lang="en-US" dirty="0"/>
              <a:t>Through writing TWE do I show a reasonable expertise on the subject to answer my question? </a:t>
            </a:r>
          </a:p>
        </p:txBody>
      </p:sp>
    </p:spTree>
    <p:extLst>
      <p:ext uri="{BB962C8B-B14F-4D97-AF65-F5344CB8AC3E}">
        <p14:creationId xmlns:p14="http://schemas.microsoft.com/office/powerpoint/2010/main" val="3639539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Knowledge and understanding </a:t>
            </a:r>
            <a:r>
              <a:rPr lang="en-US" sz="2200" dirty="0"/>
              <a:t>(continue)</a:t>
            </a:r>
          </a:p>
        </p:txBody>
      </p:sp>
      <p:sp>
        <p:nvSpPr>
          <p:cNvPr id="3" name="Content Placeholder 2"/>
          <p:cNvSpPr>
            <a:spLocks noGrp="1"/>
          </p:cNvSpPr>
          <p:nvPr>
            <p:ph idx="1"/>
          </p:nvPr>
        </p:nvSpPr>
        <p:spPr/>
        <p:txBody>
          <a:bodyPr/>
          <a:lstStyle/>
          <a:p>
            <a:r>
              <a:rPr lang="en-US" dirty="0"/>
              <a:t>Terminology and concepts support I know and understand my subject area</a:t>
            </a:r>
          </a:p>
          <a:p>
            <a:pPr lvl="1"/>
            <a:r>
              <a:rPr lang="en-US" dirty="0"/>
              <a:t>Proper terminology to subject matter is utilized</a:t>
            </a:r>
          </a:p>
          <a:p>
            <a:pPr lvl="1"/>
            <a:r>
              <a:rPr lang="en-US" dirty="0"/>
              <a:t>Active voice throughout</a:t>
            </a:r>
          </a:p>
          <a:p>
            <a:pPr lvl="1"/>
            <a:r>
              <a:rPr lang="en-US"/>
              <a:t>Elimination </a:t>
            </a:r>
            <a:r>
              <a:rPr lang="en-US" dirty="0"/>
              <a:t>of wordiness</a:t>
            </a:r>
          </a:p>
          <a:p>
            <a:pPr lvl="1"/>
            <a:r>
              <a:rPr lang="en-US" dirty="0"/>
              <a:t>Avoid sweeping generalizations</a:t>
            </a:r>
          </a:p>
          <a:p>
            <a:pPr lvl="1"/>
            <a:r>
              <a:rPr lang="en-US" dirty="0"/>
              <a:t>Concepts and theories within subject addressed </a:t>
            </a:r>
          </a:p>
          <a:p>
            <a:pPr lvl="1"/>
            <a:endParaRPr lang="en-US" dirty="0"/>
          </a:p>
        </p:txBody>
      </p:sp>
    </p:spTree>
    <p:extLst>
      <p:ext uri="{BB962C8B-B14F-4D97-AF65-F5344CB8AC3E}">
        <p14:creationId xmlns:p14="http://schemas.microsoft.com/office/powerpoint/2010/main" val="1135376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Criterion C: Critical Thinking	</a:t>
            </a:r>
          </a:p>
        </p:txBody>
      </p:sp>
      <p:sp>
        <p:nvSpPr>
          <p:cNvPr id="3" name="Content Placeholder 2"/>
          <p:cNvSpPr>
            <a:spLocks noGrp="1"/>
          </p:cNvSpPr>
          <p:nvPr>
            <p:ph idx="1"/>
          </p:nvPr>
        </p:nvSpPr>
        <p:spPr/>
        <p:txBody>
          <a:bodyPr/>
          <a:lstStyle/>
          <a:p>
            <a:r>
              <a:rPr lang="en-US" dirty="0"/>
              <a:t>Application, analysis, evaluation skills</a:t>
            </a:r>
          </a:p>
          <a:p>
            <a:r>
              <a:rPr lang="en-US" dirty="0"/>
              <a:t>Every paragraph working to answer the research question</a:t>
            </a:r>
          </a:p>
          <a:p>
            <a:r>
              <a:rPr lang="en-US" dirty="0"/>
              <a:t>Does my argument build through transition and flow, or is it choppy and isolated?</a:t>
            </a:r>
          </a:p>
          <a:p>
            <a:r>
              <a:rPr lang="en-US" b="1" dirty="0"/>
              <a:t>Paper avoids summary and narrative</a:t>
            </a:r>
          </a:p>
          <a:p>
            <a:r>
              <a:rPr lang="en-US" dirty="0"/>
              <a:t>Analyzes data, evidence, research</a:t>
            </a:r>
          </a:p>
          <a:p>
            <a:endParaRPr lang="en-US" dirty="0"/>
          </a:p>
        </p:txBody>
      </p:sp>
    </p:spTree>
    <p:extLst>
      <p:ext uri="{BB962C8B-B14F-4D97-AF65-F5344CB8AC3E}">
        <p14:creationId xmlns:p14="http://schemas.microsoft.com/office/powerpoint/2010/main" val="307155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 </a:t>
            </a:r>
            <a:r>
              <a:rPr lang="en-US" sz="2000" dirty="0"/>
              <a:t>(continue)</a:t>
            </a:r>
          </a:p>
        </p:txBody>
      </p:sp>
      <p:sp>
        <p:nvSpPr>
          <p:cNvPr id="3" name="Content Placeholder 2"/>
          <p:cNvSpPr>
            <a:spLocks noGrp="1"/>
          </p:cNvSpPr>
          <p:nvPr>
            <p:ph idx="1"/>
          </p:nvPr>
        </p:nvSpPr>
        <p:spPr/>
        <p:txBody>
          <a:bodyPr>
            <a:normAutofit lnSpcReduction="10000"/>
          </a:bodyPr>
          <a:lstStyle/>
          <a:p>
            <a:r>
              <a:rPr lang="en-US" dirty="0"/>
              <a:t>English: “Am I analyzing but also judging the author’s literary merit and choices?”</a:t>
            </a:r>
          </a:p>
          <a:p>
            <a:r>
              <a:rPr lang="en-US" dirty="0"/>
              <a:t>History: “Have I evaluated the reliability of my sources somewhere in the paper?”</a:t>
            </a:r>
          </a:p>
          <a:p>
            <a:r>
              <a:rPr lang="en-US" dirty="0"/>
              <a:t>Sciences: Have I commented on the quality, balance and quantity of the secondary sources and data used?” “Did I address limitations or uncertainties inherent in my approach?”</a:t>
            </a:r>
          </a:p>
        </p:txBody>
      </p:sp>
    </p:spTree>
    <p:extLst>
      <p:ext uri="{BB962C8B-B14F-4D97-AF65-F5344CB8AC3E}">
        <p14:creationId xmlns:p14="http://schemas.microsoft.com/office/powerpoint/2010/main" val="70493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 </a:t>
            </a:r>
            <a:r>
              <a:rPr lang="en-US" sz="2000" dirty="0"/>
              <a:t>(continue)</a:t>
            </a:r>
          </a:p>
        </p:txBody>
      </p:sp>
      <p:sp>
        <p:nvSpPr>
          <p:cNvPr id="3" name="Content Placeholder 2"/>
          <p:cNvSpPr>
            <a:spLocks noGrp="1"/>
          </p:cNvSpPr>
          <p:nvPr>
            <p:ph idx="1"/>
          </p:nvPr>
        </p:nvSpPr>
        <p:spPr/>
        <p:txBody>
          <a:bodyPr>
            <a:normAutofit/>
          </a:bodyPr>
          <a:lstStyle/>
          <a:p>
            <a:r>
              <a:rPr lang="en-US" dirty="0"/>
              <a:t>Music: “Did I interrogate the musical and critical sources selected in order to construct and support a reasoned argument that culminates in a conclusion and answers the research question?”</a:t>
            </a:r>
          </a:p>
          <a:p>
            <a:r>
              <a:rPr lang="en-US" dirty="0"/>
              <a:t>Math: “Did I prove conjectures that can readily be proved? The essay must not just quote results; Did I provide evidence of doing mathematics?”</a:t>
            </a:r>
          </a:p>
          <a:p>
            <a:endParaRPr lang="en-US" dirty="0"/>
          </a:p>
        </p:txBody>
      </p:sp>
    </p:spTree>
    <p:extLst>
      <p:ext uri="{BB962C8B-B14F-4D97-AF65-F5344CB8AC3E}">
        <p14:creationId xmlns:p14="http://schemas.microsoft.com/office/powerpoint/2010/main" val="423478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 </a:t>
            </a:r>
            <a:r>
              <a:rPr lang="en-US" sz="2000" dirty="0"/>
              <a:t>(continue)</a:t>
            </a:r>
          </a:p>
        </p:txBody>
      </p:sp>
      <p:sp>
        <p:nvSpPr>
          <p:cNvPr id="3" name="Content Placeholder 2"/>
          <p:cNvSpPr>
            <a:spLocks noGrp="1"/>
          </p:cNvSpPr>
          <p:nvPr>
            <p:ph idx="1"/>
          </p:nvPr>
        </p:nvSpPr>
        <p:spPr/>
        <p:txBody>
          <a:bodyPr>
            <a:normAutofit/>
          </a:bodyPr>
          <a:lstStyle/>
          <a:p>
            <a:r>
              <a:rPr lang="en-US" dirty="0"/>
              <a:t>Foreign Language: Appropriate research should involve interrogating primary and secondary sources in light of the research question, so that the views of others are used to support the student’s own argument and do not serve as a substitute for that argument. </a:t>
            </a:r>
          </a:p>
          <a:p>
            <a:endParaRPr lang="en-US" dirty="0"/>
          </a:p>
          <a:p>
            <a:endParaRPr lang="en-US" dirty="0"/>
          </a:p>
        </p:txBody>
      </p:sp>
    </p:spTree>
    <p:extLst>
      <p:ext uri="{BB962C8B-B14F-4D97-AF65-F5344CB8AC3E}">
        <p14:creationId xmlns:p14="http://schemas.microsoft.com/office/powerpoint/2010/main" val="1654185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Thinking </a:t>
            </a:r>
            <a:r>
              <a:rPr lang="en-US" sz="2000" dirty="0"/>
              <a:t>(continue)</a:t>
            </a:r>
          </a:p>
        </p:txBody>
      </p:sp>
      <p:sp>
        <p:nvSpPr>
          <p:cNvPr id="3" name="Content Placeholder 2"/>
          <p:cNvSpPr>
            <a:spLocks noGrp="1"/>
          </p:cNvSpPr>
          <p:nvPr>
            <p:ph idx="1"/>
          </p:nvPr>
        </p:nvSpPr>
        <p:spPr/>
        <p:txBody>
          <a:bodyPr>
            <a:normAutofit fontScale="92500" lnSpcReduction="20000"/>
          </a:bodyPr>
          <a:lstStyle/>
          <a:p>
            <a:r>
              <a:rPr lang="en-US" dirty="0"/>
              <a:t>The conclusion should present a considered evaluation of the topic in the light of the discussion as well as findings or results from the research </a:t>
            </a:r>
          </a:p>
          <a:p>
            <a:r>
              <a:rPr lang="en-US" dirty="0"/>
              <a:t>DO NOT include material that has not been discussed in the body of the essay </a:t>
            </a:r>
          </a:p>
          <a:p>
            <a:r>
              <a:rPr lang="en-US" dirty="0"/>
              <a:t>NEVER a restatement of the introduction</a:t>
            </a:r>
          </a:p>
          <a:p>
            <a:r>
              <a:rPr lang="en-US" dirty="0"/>
              <a:t>It could raise possible unresolved questions, implications for further study</a:t>
            </a:r>
          </a:p>
          <a:p>
            <a:r>
              <a:rPr lang="en-US" dirty="0"/>
              <a:t>If not stated in paper or introduction, notes any limitations of the research</a:t>
            </a:r>
          </a:p>
          <a:p>
            <a:endParaRPr lang="en-US" dirty="0"/>
          </a:p>
          <a:p>
            <a:endParaRPr lang="en-US" dirty="0"/>
          </a:p>
        </p:txBody>
      </p:sp>
    </p:spTree>
    <p:extLst>
      <p:ext uri="{BB962C8B-B14F-4D97-AF65-F5344CB8AC3E}">
        <p14:creationId xmlns:p14="http://schemas.microsoft.com/office/powerpoint/2010/main" val="55643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Criterion D: Presentation </a:t>
            </a:r>
          </a:p>
        </p:txBody>
      </p:sp>
      <p:sp>
        <p:nvSpPr>
          <p:cNvPr id="3" name="Content Placeholder 2"/>
          <p:cNvSpPr>
            <a:spLocks noGrp="1"/>
          </p:cNvSpPr>
          <p:nvPr>
            <p:ph idx="1"/>
          </p:nvPr>
        </p:nvSpPr>
        <p:spPr/>
        <p:txBody>
          <a:bodyPr>
            <a:normAutofit/>
          </a:bodyPr>
          <a:lstStyle/>
          <a:p>
            <a:r>
              <a:rPr lang="en-US" dirty="0"/>
              <a:t>Meets 4,000 word maximum requirement</a:t>
            </a:r>
          </a:p>
          <a:p>
            <a:r>
              <a:rPr lang="en-US" dirty="0"/>
              <a:t>Bibliography check-off from in text</a:t>
            </a:r>
          </a:p>
          <a:p>
            <a:r>
              <a:rPr lang="en-US" dirty="0"/>
              <a:t>Neatness, readability, appearance</a:t>
            </a:r>
          </a:p>
          <a:p>
            <a:r>
              <a:rPr lang="en-US" dirty="0"/>
              <a:t>Headings and subheadings *</a:t>
            </a:r>
            <a:r>
              <a:rPr lang="en-US" sz="1800" i="1" dirty="0"/>
              <a:t>for some subjects</a:t>
            </a:r>
          </a:p>
          <a:p>
            <a:r>
              <a:rPr lang="en-US" dirty="0"/>
              <a:t>All charts, photos, images labeled and cited-use insert caption feature</a:t>
            </a:r>
          </a:p>
          <a:p>
            <a:r>
              <a:rPr lang="en-US" dirty="0"/>
              <a:t>Follow APA, CMS, MLA</a:t>
            </a:r>
          </a:p>
          <a:p>
            <a:pPr lvl="1"/>
            <a:r>
              <a:rPr lang="en-US" dirty="0"/>
              <a:t>MUST LIST WEB LINKS AND ACCESS DATE!</a:t>
            </a:r>
          </a:p>
          <a:p>
            <a:pPr lvl="1"/>
            <a:endParaRPr lang="en-US" dirty="0"/>
          </a:p>
        </p:txBody>
      </p:sp>
    </p:spTree>
    <p:extLst>
      <p:ext uri="{BB962C8B-B14F-4D97-AF65-F5344CB8AC3E}">
        <p14:creationId xmlns:p14="http://schemas.microsoft.com/office/powerpoint/2010/main" val="4232790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Examiner comment:    1 </a:t>
            </a:r>
            <a:r>
              <a:rPr lang="en-US" dirty="0" err="1"/>
              <a:t>pt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5054854"/>
              </p:ext>
            </p:extLst>
          </p:nvPr>
        </p:nvGraphicFramePr>
        <p:xfrm>
          <a:off x="903248" y="2324100"/>
          <a:ext cx="7292897" cy="3731012"/>
        </p:xfrm>
        <a:graphic>
          <a:graphicData uri="http://schemas.openxmlformats.org/drawingml/2006/table">
            <a:tbl>
              <a:tblPr/>
              <a:tblGrid>
                <a:gridCol w="7292897">
                  <a:extLst>
                    <a:ext uri="{9D8B030D-6E8A-4147-A177-3AD203B41FA5}">
                      <a16:colId xmlns:a16="http://schemas.microsoft.com/office/drawing/2014/main" val="4022372816"/>
                    </a:ext>
                  </a:extLst>
                </a:gridCol>
              </a:tblGrid>
              <a:tr h="3731012">
                <a:tc>
                  <a:txBody>
                    <a:bodyPr/>
                    <a:lstStyle/>
                    <a:p>
                      <a:pPr fontAlgn="t"/>
                      <a:br>
                        <a:rPr lang="en-US" sz="1600" dirty="0">
                          <a:effectLst/>
                        </a:rPr>
                      </a:br>
                      <a:r>
                        <a:rPr lang="en-US" sz="1800" dirty="0">
                          <a:effectLst/>
                        </a:rPr>
                        <a:t>Presentation is weak. The essay is unreferenced, but does contain a bibliography. It is difficult to trace the sources of many of the claims made. There is a contents page, but this is not matched in headings in the main body of the essay—rather, it seems to be an attempt to label paragraphs. There is no clear identification of the introduction and conclusion. For these reasons, the formal presentation of the essay is less clear than might be expected, and it somewhat undermines the reading and understanding. The appropriate </a:t>
                      </a:r>
                      <a:r>
                        <a:rPr lang="en-US" sz="1800" dirty="0" err="1">
                          <a:effectLst/>
                        </a:rPr>
                        <a:t>markband</a:t>
                      </a:r>
                      <a:r>
                        <a:rPr lang="en-US" sz="1800" dirty="0">
                          <a:effectLst/>
                        </a:rPr>
                        <a:t> is 1-2.</a:t>
                      </a:r>
                    </a:p>
                    <a:p>
                      <a:pPr fontAlgn="t"/>
                      <a:r>
                        <a:rPr lang="en-US" sz="1800" b="1" dirty="0">
                          <a:effectLst/>
                        </a:rPr>
                        <a:t>Under the new requirements this essay must be referred as a possible case of academic misconduct due to incorrect and inconsistent citing and referencing.</a:t>
                      </a:r>
                      <a:endParaRPr lang="en-US" sz="1800" dirty="0">
                        <a:effectLst/>
                      </a:endParaRPr>
                    </a:p>
                  </a:txBody>
                  <a:tcPr marL="81590" marR="81590" marT="40795" marB="40795">
                    <a:lnL w="9525" cap="flat" cmpd="sng" algn="ctr">
                      <a:solidFill>
                        <a:srgbClr val="888888"/>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888888"/>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79880239"/>
                  </a:ext>
                </a:extLst>
              </a:tr>
            </a:tbl>
          </a:graphicData>
        </a:graphic>
      </p:graphicFrame>
    </p:spTree>
    <p:extLst>
      <p:ext uri="{BB962C8B-B14F-4D97-AF65-F5344CB8AC3E}">
        <p14:creationId xmlns:p14="http://schemas.microsoft.com/office/powerpoint/2010/main" val="124890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Criterion E: Engagement</a:t>
            </a:r>
          </a:p>
        </p:txBody>
      </p:sp>
      <p:sp>
        <p:nvSpPr>
          <p:cNvPr id="3" name="Content Placeholder 2"/>
          <p:cNvSpPr>
            <a:spLocks noGrp="1"/>
          </p:cNvSpPr>
          <p:nvPr>
            <p:ph idx="1"/>
          </p:nvPr>
        </p:nvSpPr>
        <p:spPr/>
        <p:txBody>
          <a:bodyPr>
            <a:normAutofit fontScale="70000" lnSpcReduction="20000"/>
          </a:bodyPr>
          <a:lstStyle/>
          <a:p>
            <a:r>
              <a:rPr lang="en-US" dirty="0"/>
              <a:t>Based solely on the candidate’s reflections as detailed on the RPPF, supervisory comments, and extended essay itself as context</a:t>
            </a:r>
          </a:p>
          <a:p>
            <a:r>
              <a:rPr lang="en-US" dirty="0"/>
              <a:t>Reflections include the decision-making and planning process undertaken in completing the essay</a:t>
            </a:r>
          </a:p>
          <a:p>
            <a:r>
              <a:rPr lang="en-US" dirty="0"/>
              <a:t>Shows evidence of critical and reflective thinking that goes beyond simply describing the procedures that have been followed </a:t>
            </a:r>
          </a:p>
          <a:p>
            <a:r>
              <a:rPr lang="en-US" dirty="0"/>
              <a:t>Reflections must provide the examiner with an insight into </a:t>
            </a:r>
            <a:r>
              <a:rPr lang="en-US" b="1" dirty="0"/>
              <a:t>student </a:t>
            </a:r>
            <a:r>
              <a:rPr lang="en-US" dirty="0"/>
              <a:t>thinking, creativity and originality within the research process</a:t>
            </a:r>
          </a:p>
          <a:p>
            <a:r>
              <a:rPr lang="en-US" dirty="0"/>
              <a:t>The </a:t>
            </a:r>
            <a:r>
              <a:rPr lang="en-US" b="1" dirty="0"/>
              <a:t>student </a:t>
            </a:r>
            <a:r>
              <a:rPr lang="en-US" dirty="0"/>
              <a:t>voice must be clearly present and demonstrate the learning that has taken place</a:t>
            </a:r>
          </a:p>
          <a:p>
            <a:endParaRPr lang="en-US" dirty="0"/>
          </a:p>
          <a:p>
            <a:endParaRPr lang="en-US" dirty="0"/>
          </a:p>
        </p:txBody>
      </p:sp>
    </p:spTree>
    <p:extLst>
      <p:ext uri="{BB962C8B-B14F-4D97-AF65-F5344CB8AC3E}">
        <p14:creationId xmlns:p14="http://schemas.microsoft.com/office/powerpoint/2010/main" val="1757017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Research website reminder</a:t>
            </a:r>
          </a:p>
          <a:p>
            <a:r>
              <a:rPr lang="en-US" dirty="0"/>
              <a:t>Additional resources</a:t>
            </a:r>
          </a:p>
          <a:p>
            <a:r>
              <a:rPr lang="en-US" dirty="0"/>
              <a:t>General rubric Criterion A, B, C, D, E</a:t>
            </a:r>
          </a:p>
          <a:p>
            <a:pPr lvl="1"/>
            <a:r>
              <a:rPr lang="en-US" dirty="0"/>
              <a:t>Unpacking the criterion</a:t>
            </a:r>
          </a:p>
          <a:p>
            <a:pPr lvl="1"/>
            <a:r>
              <a:rPr lang="en-US" dirty="0"/>
              <a:t>Advise for students</a:t>
            </a:r>
          </a:p>
        </p:txBody>
      </p:sp>
    </p:spTree>
    <p:extLst>
      <p:ext uri="{BB962C8B-B14F-4D97-AF65-F5344CB8AC3E}">
        <p14:creationId xmlns:p14="http://schemas.microsoft.com/office/powerpoint/2010/main" val="2325059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Examiner comments:   3 pts</a:t>
            </a:r>
          </a:p>
        </p:txBody>
      </p:sp>
      <p:sp>
        <p:nvSpPr>
          <p:cNvPr id="3" name="Content Placeholder 2"/>
          <p:cNvSpPr>
            <a:spLocks noGrp="1"/>
          </p:cNvSpPr>
          <p:nvPr>
            <p:ph idx="1"/>
          </p:nvPr>
        </p:nvSpPr>
        <p:spPr/>
        <p:txBody>
          <a:bodyPr/>
          <a:lstStyle/>
          <a:p>
            <a:r>
              <a:rPr lang="en-US" dirty="0"/>
              <a:t>Clearly some personal engagement with the topic area and some insights into the decision making process.  </a:t>
            </a:r>
            <a:r>
              <a:rPr lang="en-US" b="1" dirty="0"/>
              <a:t>However</a:t>
            </a:r>
            <a:r>
              <a:rPr lang="en-US" dirty="0"/>
              <a:t>, </a:t>
            </a:r>
            <a:r>
              <a:rPr lang="en-US" b="1" dirty="0"/>
              <a:t>these do not move beyond general observations about decisions made and the impact of these on the research.</a:t>
            </a:r>
          </a:p>
        </p:txBody>
      </p:sp>
    </p:spTree>
    <p:extLst>
      <p:ext uri="{BB962C8B-B14F-4D97-AF65-F5344CB8AC3E}">
        <p14:creationId xmlns:p14="http://schemas.microsoft.com/office/powerpoint/2010/main" val="2288371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Engagement </a:t>
            </a:r>
            <a:r>
              <a:rPr lang="en-US" sz="2000" dirty="0"/>
              <a:t>(continue)</a:t>
            </a:r>
          </a:p>
        </p:txBody>
      </p:sp>
      <p:sp>
        <p:nvSpPr>
          <p:cNvPr id="3" name="Content Placeholder 2"/>
          <p:cNvSpPr>
            <a:spLocks noGrp="1"/>
          </p:cNvSpPr>
          <p:nvPr>
            <p:ph idx="1"/>
          </p:nvPr>
        </p:nvSpPr>
        <p:spPr>
          <a:xfrm>
            <a:off x="1043492" y="2323652"/>
            <a:ext cx="7024742" cy="3508977"/>
          </a:xfrm>
        </p:spPr>
        <p:txBody>
          <a:bodyPr/>
          <a:lstStyle/>
          <a:p>
            <a:r>
              <a:rPr lang="en-US" dirty="0"/>
              <a:t>RPPF-reminder:</a:t>
            </a:r>
          </a:p>
          <a:p>
            <a:pPr lvl="1"/>
            <a:r>
              <a:rPr lang="en-US" dirty="0"/>
              <a:t>500 words TOTAL for all 3</a:t>
            </a:r>
          </a:p>
          <a:p>
            <a:pPr lvl="1"/>
            <a:r>
              <a:rPr lang="en-US" dirty="0"/>
              <a:t>Foreign language must be used for group 2</a:t>
            </a:r>
          </a:p>
          <a:p>
            <a:pPr lvl="1"/>
            <a:r>
              <a:rPr lang="en-US" dirty="0"/>
              <a:t>No mention of names in it - anonymous</a:t>
            </a:r>
          </a:p>
          <a:p>
            <a:pPr lvl="1"/>
            <a:r>
              <a:rPr lang="en-US" dirty="0"/>
              <a:t>1</a:t>
            </a:r>
            <a:r>
              <a:rPr lang="en-US" baseline="30000" dirty="0"/>
              <a:t>st</a:t>
            </a:r>
            <a:r>
              <a:rPr lang="en-US" dirty="0"/>
              <a:t> done at 2</a:t>
            </a:r>
            <a:r>
              <a:rPr lang="en-US" baseline="30000" dirty="0"/>
              <a:t>nd</a:t>
            </a:r>
            <a:r>
              <a:rPr lang="en-US" dirty="0"/>
              <a:t> conference √</a:t>
            </a:r>
          </a:p>
          <a:p>
            <a:pPr lvl="1"/>
            <a:r>
              <a:rPr lang="en-US" dirty="0"/>
              <a:t>2</a:t>
            </a:r>
            <a:r>
              <a:rPr lang="en-US" baseline="30000" dirty="0"/>
              <a:t>nd</a:t>
            </a:r>
            <a:r>
              <a:rPr lang="en-US" dirty="0"/>
              <a:t> done at May conference (May 21-June 1)</a:t>
            </a:r>
          </a:p>
          <a:p>
            <a:pPr lvl="1"/>
            <a:r>
              <a:rPr lang="en-US" dirty="0"/>
              <a:t>3</a:t>
            </a:r>
            <a:r>
              <a:rPr lang="en-US" baseline="30000" dirty="0"/>
              <a:t>rd</a:t>
            </a:r>
            <a:r>
              <a:rPr lang="en-US" dirty="0"/>
              <a:t> done after viva voce in January 2019</a:t>
            </a:r>
          </a:p>
          <a:p>
            <a:pPr marL="365760" lvl="1" indent="0">
              <a:buNone/>
            </a:pPr>
            <a:endParaRPr lang="en-US" dirty="0"/>
          </a:p>
        </p:txBody>
      </p:sp>
    </p:spTree>
    <p:extLst>
      <p:ext uri="{BB962C8B-B14F-4D97-AF65-F5344CB8AC3E}">
        <p14:creationId xmlns:p14="http://schemas.microsoft.com/office/powerpoint/2010/main" val="882033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C2189-20F0-4BA3-AD48-B4568D44C7F6}"/>
              </a:ext>
            </a:extLst>
          </p:cNvPr>
          <p:cNvSpPr>
            <a:spLocks noGrp="1"/>
          </p:cNvSpPr>
          <p:nvPr>
            <p:ph type="title"/>
          </p:nvPr>
        </p:nvSpPr>
        <p:spPr/>
        <p:txBody>
          <a:bodyPr/>
          <a:lstStyle/>
          <a:p>
            <a:r>
              <a:rPr lang="en-US" dirty="0"/>
              <a:t>Getting it done…</a:t>
            </a:r>
          </a:p>
        </p:txBody>
      </p:sp>
      <p:sp>
        <p:nvSpPr>
          <p:cNvPr id="3" name="Content Placeholder 2">
            <a:extLst>
              <a:ext uri="{FF2B5EF4-FFF2-40B4-BE49-F238E27FC236}">
                <a16:creationId xmlns:a16="http://schemas.microsoft.com/office/drawing/2014/main" id="{B8C3D2A9-E1BA-4CCC-ABDB-80ABABDB5744}"/>
              </a:ext>
            </a:extLst>
          </p:cNvPr>
          <p:cNvSpPr>
            <a:spLocks noGrp="1"/>
          </p:cNvSpPr>
          <p:nvPr>
            <p:ph sz="quarter" idx="13"/>
          </p:nvPr>
        </p:nvSpPr>
        <p:spPr/>
        <p:txBody>
          <a:bodyPr/>
          <a:lstStyle/>
          <a:p>
            <a:r>
              <a:rPr lang="en-US" dirty="0"/>
              <a:t>Work within your group areas</a:t>
            </a:r>
          </a:p>
          <a:p>
            <a:r>
              <a:rPr lang="en-US" dirty="0"/>
              <a:t>Focus on EE and no other work</a:t>
            </a:r>
          </a:p>
          <a:p>
            <a:r>
              <a:rPr lang="en-US" dirty="0"/>
              <a:t>Take a restroom break when you need it </a:t>
            </a:r>
          </a:p>
          <a:p>
            <a:endParaRPr lang="en-US" dirty="0"/>
          </a:p>
        </p:txBody>
      </p:sp>
      <p:sp>
        <p:nvSpPr>
          <p:cNvPr id="4" name="Content Placeholder 3">
            <a:extLst>
              <a:ext uri="{FF2B5EF4-FFF2-40B4-BE49-F238E27FC236}">
                <a16:creationId xmlns:a16="http://schemas.microsoft.com/office/drawing/2014/main" id="{D5B5F961-87BD-44E9-A4E8-B1AABCD14B4C}"/>
              </a:ext>
            </a:extLst>
          </p:cNvPr>
          <p:cNvSpPr>
            <a:spLocks noGrp="1"/>
          </p:cNvSpPr>
          <p:nvPr>
            <p:ph sz="quarter" idx="14"/>
          </p:nvPr>
        </p:nvSpPr>
        <p:spPr>
          <a:xfrm>
            <a:off x="4645152" y="2313431"/>
            <a:ext cx="3638236" cy="3493008"/>
          </a:xfrm>
        </p:spPr>
        <p:txBody>
          <a:bodyPr>
            <a:normAutofit fontScale="92500" lnSpcReduction="10000"/>
          </a:bodyPr>
          <a:lstStyle/>
          <a:p>
            <a:r>
              <a:rPr lang="en-US" dirty="0"/>
              <a:t>Before lunch: 10:30am</a:t>
            </a:r>
          </a:p>
          <a:p>
            <a:pPr lvl="1"/>
            <a:r>
              <a:rPr lang="en-US" dirty="0"/>
              <a:t>Sign up for EE meeting before lunch</a:t>
            </a:r>
          </a:p>
          <a:p>
            <a:r>
              <a:rPr lang="en-US" dirty="0"/>
              <a:t>By end of day:</a:t>
            </a:r>
          </a:p>
          <a:p>
            <a:pPr lvl="1"/>
            <a:r>
              <a:rPr lang="en-US" dirty="0"/>
              <a:t>Bib/ref/works cited done and saved</a:t>
            </a:r>
          </a:p>
          <a:p>
            <a:pPr lvl="1"/>
            <a:r>
              <a:rPr lang="en-US" dirty="0"/>
              <a:t>outline </a:t>
            </a:r>
          </a:p>
          <a:p>
            <a:pPr lvl="1"/>
            <a:r>
              <a:rPr lang="en-US" dirty="0"/>
              <a:t>1,000 – 1,500 words</a:t>
            </a:r>
          </a:p>
          <a:p>
            <a:pPr lvl="1"/>
            <a:r>
              <a:rPr lang="en-US" dirty="0"/>
              <a:t>Supervisor’s additional items</a:t>
            </a:r>
          </a:p>
          <a:p>
            <a:endParaRPr lang="en-US" dirty="0"/>
          </a:p>
          <a:p>
            <a:pPr marL="365760" lvl="1" indent="0">
              <a:buNone/>
            </a:pPr>
            <a:endParaRPr lang="en-US" dirty="0"/>
          </a:p>
        </p:txBody>
      </p:sp>
    </p:spTree>
    <p:extLst>
      <p:ext uri="{BB962C8B-B14F-4D97-AF65-F5344CB8AC3E}">
        <p14:creationId xmlns:p14="http://schemas.microsoft.com/office/powerpoint/2010/main" val="376431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UAIS RESEARCH WEBSITE</a:t>
            </a:r>
          </a:p>
        </p:txBody>
      </p:sp>
      <p:sp>
        <p:nvSpPr>
          <p:cNvPr id="3" name="Content Placeholder 2"/>
          <p:cNvSpPr>
            <a:spLocks noGrp="1"/>
          </p:cNvSpPr>
          <p:nvPr>
            <p:ph idx="1"/>
          </p:nvPr>
        </p:nvSpPr>
        <p:spPr/>
        <p:txBody>
          <a:bodyPr/>
          <a:lstStyle/>
          <a:p>
            <a:r>
              <a:rPr lang="en-US" dirty="0"/>
              <a:t>Multiple </a:t>
            </a:r>
            <a:r>
              <a:rPr lang="en-US" dirty="0">
                <a:hlinkClick r:id="rId2"/>
              </a:rPr>
              <a:t>resources </a:t>
            </a:r>
            <a:r>
              <a:rPr lang="en-US" dirty="0"/>
              <a:t>available:</a:t>
            </a:r>
          </a:p>
          <a:p>
            <a:pPr lvl="1"/>
            <a:r>
              <a:rPr lang="en-US" dirty="0"/>
              <a:t>Subject Specific  - Interpreting the EE</a:t>
            </a:r>
          </a:p>
          <a:p>
            <a:pPr lvl="1"/>
            <a:r>
              <a:rPr lang="en-US" dirty="0"/>
              <a:t>Past Examiner Reports </a:t>
            </a:r>
          </a:p>
          <a:p>
            <a:pPr lvl="1"/>
            <a:r>
              <a:rPr lang="en-US" dirty="0"/>
              <a:t>Student Guide from training</a:t>
            </a:r>
          </a:p>
          <a:p>
            <a:pPr lvl="1"/>
            <a:endParaRPr lang="en-US" dirty="0"/>
          </a:p>
          <a:p>
            <a:pPr lvl="1"/>
            <a:endParaRPr lang="en-US" dirty="0"/>
          </a:p>
          <a:p>
            <a:endParaRPr lang="en-US" dirty="0"/>
          </a:p>
        </p:txBody>
      </p:sp>
    </p:spTree>
    <p:extLst>
      <p:ext uri="{BB962C8B-B14F-4D97-AF65-F5344CB8AC3E}">
        <p14:creationId xmlns:p14="http://schemas.microsoft.com/office/powerpoint/2010/main" val="392194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Extended Essay Criteria</a:t>
            </a:r>
          </a:p>
        </p:txBody>
      </p:sp>
      <p:sp>
        <p:nvSpPr>
          <p:cNvPr id="3" name="Content Placeholder 2"/>
          <p:cNvSpPr>
            <a:spLocks noGrp="1"/>
          </p:cNvSpPr>
          <p:nvPr>
            <p:ph idx="1"/>
          </p:nvPr>
        </p:nvSpPr>
        <p:spPr/>
        <p:txBody>
          <a:bodyPr/>
          <a:lstStyle/>
          <a:p>
            <a:pPr marL="68580" indent="0">
              <a:buNone/>
            </a:pPr>
            <a:r>
              <a:rPr lang="en-US" dirty="0"/>
              <a:t>A	Focus and Method		   6</a:t>
            </a:r>
          </a:p>
          <a:p>
            <a:pPr marL="68580" indent="0">
              <a:buNone/>
            </a:pPr>
            <a:r>
              <a:rPr lang="en-US" dirty="0"/>
              <a:t>B	Knowledge and Understanding  6</a:t>
            </a:r>
          </a:p>
          <a:p>
            <a:pPr marL="68580" indent="0">
              <a:buNone/>
            </a:pPr>
            <a:r>
              <a:rPr lang="en-US" dirty="0"/>
              <a:t>C	Critical Thinking	  		 12</a:t>
            </a:r>
          </a:p>
          <a:p>
            <a:pPr marL="68580" indent="0">
              <a:buNone/>
            </a:pPr>
            <a:r>
              <a:rPr lang="en-US" dirty="0"/>
              <a:t>D	Presentation			   4</a:t>
            </a:r>
          </a:p>
          <a:p>
            <a:pPr marL="68580" indent="0">
              <a:buNone/>
            </a:pPr>
            <a:r>
              <a:rPr lang="en-US" dirty="0"/>
              <a:t>E	Engagement			   6</a:t>
            </a:r>
          </a:p>
          <a:p>
            <a:pPr marL="68580" indent="0">
              <a:buNone/>
            </a:pPr>
            <a:endParaRPr lang="en-US" dirty="0"/>
          </a:p>
          <a:p>
            <a:pPr marL="68580" indent="0">
              <a:buNone/>
            </a:pPr>
            <a:r>
              <a:rPr lang="en-US" dirty="0"/>
              <a:t>				Total Points    34</a:t>
            </a:r>
          </a:p>
        </p:txBody>
      </p:sp>
    </p:spTree>
    <p:extLst>
      <p:ext uri="{BB962C8B-B14F-4D97-AF65-F5344CB8AC3E}">
        <p14:creationId xmlns:p14="http://schemas.microsoft.com/office/powerpoint/2010/main" val="210034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Criterion A: Focus and method</a:t>
            </a:r>
          </a:p>
        </p:txBody>
      </p:sp>
      <p:sp>
        <p:nvSpPr>
          <p:cNvPr id="3" name="Content Placeholder 2"/>
          <p:cNvSpPr>
            <a:spLocks noGrp="1"/>
          </p:cNvSpPr>
          <p:nvPr>
            <p:ph idx="1"/>
          </p:nvPr>
        </p:nvSpPr>
        <p:spPr/>
        <p:txBody>
          <a:bodyPr>
            <a:normAutofit/>
          </a:bodyPr>
          <a:lstStyle/>
          <a:p>
            <a:r>
              <a:rPr lang="en-US" dirty="0"/>
              <a:t>Topic, research question, and methodology</a:t>
            </a:r>
          </a:p>
          <a:p>
            <a:endParaRPr lang="en-US" dirty="0"/>
          </a:p>
          <a:p>
            <a:r>
              <a:rPr lang="en-US" dirty="0"/>
              <a:t>Introduction and throughout paper </a:t>
            </a:r>
          </a:p>
        </p:txBody>
      </p:sp>
    </p:spTree>
    <p:extLst>
      <p:ext uri="{BB962C8B-B14F-4D97-AF65-F5344CB8AC3E}">
        <p14:creationId xmlns:p14="http://schemas.microsoft.com/office/powerpoint/2010/main" val="3265523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a:t>
            </a:r>
          </a:p>
        </p:txBody>
      </p:sp>
      <p:sp>
        <p:nvSpPr>
          <p:cNvPr id="3" name="Content Placeholder 2"/>
          <p:cNvSpPr>
            <a:spLocks noGrp="1"/>
          </p:cNvSpPr>
          <p:nvPr>
            <p:ph idx="1"/>
          </p:nvPr>
        </p:nvSpPr>
        <p:spPr/>
        <p:txBody>
          <a:bodyPr>
            <a:normAutofit fontScale="92500" lnSpcReduction="20000"/>
          </a:bodyPr>
          <a:lstStyle/>
          <a:p>
            <a:r>
              <a:rPr lang="en-US" dirty="0"/>
              <a:t>Begins in the introduction:</a:t>
            </a:r>
          </a:p>
          <a:p>
            <a:pPr lvl="1"/>
            <a:r>
              <a:rPr lang="en-US" dirty="0"/>
              <a:t>Contextualize</a:t>
            </a:r>
          </a:p>
          <a:p>
            <a:pPr lvl="2"/>
            <a:r>
              <a:rPr lang="en-US" dirty="0"/>
              <a:t>Stating question in context by noting relevance of author, event, time period, artist, etc. </a:t>
            </a:r>
          </a:p>
          <a:p>
            <a:pPr lvl="2"/>
            <a:r>
              <a:rPr lang="en-US" dirty="0"/>
              <a:t>Background knowledge</a:t>
            </a:r>
          </a:p>
          <a:p>
            <a:pPr lvl="2"/>
            <a:r>
              <a:rPr lang="en-US" dirty="0"/>
              <a:t>Includes historiography</a:t>
            </a:r>
          </a:p>
          <a:p>
            <a:pPr lvl="1"/>
            <a:r>
              <a:rPr lang="en-US" dirty="0"/>
              <a:t>Purpose and focus</a:t>
            </a:r>
          </a:p>
          <a:p>
            <a:pPr lvl="2"/>
            <a:r>
              <a:rPr lang="en-US" dirty="0"/>
              <a:t>Briefly states reasons for pursuing this EE</a:t>
            </a:r>
          </a:p>
          <a:p>
            <a:pPr lvl="2"/>
            <a:r>
              <a:rPr lang="en-US" dirty="0"/>
              <a:t>Answers why this topic/question deserves to be studied/answered</a:t>
            </a:r>
          </a:p>
          <a:p>
            <a:pPr lvl="2"/>
            <a:r>
              <a:rPr lang="en-US" dirty="0"/>
              <a:t>Do not focus on personal reasons-focus on academia relevancy</a:t>
            </a:r>
          </a:p>
          <a:p>
            <a:pPr lvl="2"/>
            <a:endParaRPr lang="en-US" dirty="0"/>
          </a:p>
        </p:txBody>
      </p:sp>
    </p:spTree>
    <p:extLst>
      <p:ext uri="{BB962C8B-B14F-4D97-AF65-F5344CB8AC3E}">
        <p14:creationId xmlns:p14="http://schemas.microsoft.com/office/powerpoint/2010/main" val="105321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a:t>
            </a:r>
          </a:p>
        </p:txBody>
      </p:sp>
      <p:sp>
        <p:nvSpPr>
          <p:cNvPr id="3" name="Content Placeholder 2"/>
          <p:cNvSpPr>
            <a:spLocks noGrp="1"/>
          </p:cNvSpPr>
          <p:nvPr>
            <p:ph idx="1"/>
          </p:nvPr>
        </p:nvSpPr>
        <p:spPr/>
        <p:txBody>
          <a:bodyPr>
            <a:normAutofit fontScale="92500"/>
          </a:bodyPr>
          <a:lstStyle/>
          <a:p>
            <a:pPr lvl="1"/>
            <a:r>
              <a:rPr lang="en-US" dirty="0"/>
              <a:t>Introduction, body, conclusion</a:t>
            </a:r>
          </a:p>
          <a:p>
            <a:pPr lvl="1"/>
            <a:r>
              <a:rPr lang="en-US" dirty="0"/>
              <a:t>MUST be stated as a question</a:t>
            </a:r>
          </a:p>
          <a:p>
            <a:pPr lvl="1"/>
            <a:r>
              <a:rPr lang="en-US" dirty="0"/>
              <a:t>Contains command terms</a:t>
            </a:r>
          </a:p>
          <a:p>
            <a:pPr lvl="1"/>
            <a:r>
              <a:rPr lang="en-US" dirty="0"/>
              <a:t>Focused and concise</a:t>
            </a:r>
          </a:p>
          <a:p>
            <a:pPr lvl="1"/>
            <a:r>
              <a:rPr lang="en-US" dirty="0"/>
              <a:t>Bold in introduction</a:t>
            </a:r>
          </a:p>
          <a:p>
            <a:pPr lvl="1"/>
            <a:r>
              <a:rPr lang="en-US" dirty="0"/>
              <a:t>Must be answered in 3,500 – 4,000 words</a:t>
            </a:r>
          </a:p>
          <a:p>
            <a:pPr lvl="1"/>
            <a:r>
              <a:rPr lang="en-US" dirty="0"/>
              <a:t>Must be answered in the essay</a:t>
            </a:r>
          </a:p>
          <a:p>
            <a:pPr lvl="1"/>
            <a:r>
              <a:rPr lang="en-US" dirty="0"/>
              <a:t>If RQ/Topic deemed inappropriate for the subject 4 points is the maximum points awarded</a:t>
            </a:r>
          </a:p>
          <a:p>
            <a:pPr marL="365760" lvl="1" indent="0">
              <a:buNone/>
            </a:pPr>
            <a:endParaRPr lang="en-US" dirty="0"/>
          </a:p>
          <a:p>
            <a:endParaRPr lang="en-US" dirty="0"/>
          </a:p>
        </p:txBody>
      </p:sp>
    </p:spTree>
    <p:extLst>
      <p:ext uri="{BB962C8B-B14F-4D97-AF65-F5344CB8AC3E}">
        <p14:creationId xmlns:p14="http://schemas.microsoft.com/office/powerpoint/2010/main" val="2269812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fontScale="92500" lnSpcReduction="10000"/>
          </a:bodyPr>
          <a:lstStyle/>
          <a:p>
            <a:r>
              <a:rPr lang="en-US" dirty="0"/>
              <a:t>Introduction, body, bibliography</a:t>
            </a:r>
          </a:p>
          <a:p>
            <a:r>
              <a:rPr lang="en-US" dirty="0"/>
              <a:t>Planning and scope evident</a:t>
            </a:r>
          </a:p>
          <a:p>
            <a:r>
              <a:rPr lang="en-US" dirty="0"/>
              <a:t>When mentioning methodology in introduction did you explain why you selected it? </a:t>
            </a:r>
          </a:p>
          <a:p>
            <a:r>
              <a:rPr lang="en-US" dirty="0"/>
              <a:t>Range of sources</a:t>
            </a:r>
          </a:p>
          <a:p>
            <a:pPr lvl="1"/>
            <a:r>
              <a:rPr lang="en-US" dirty="0"/>
              <a:t>Is there an appropriate number?</a:t>
            </a:r>
          </a:p>
          <a:p>
            <a:pPr lvl="1"/>
            <a:r>
              <a:rPr lang="en-US" dirty="0"/>
              <a:t>What types are you utilizing?</a:t>
            </a:r>
          </a:p>
          <a:p>
            <a:pPr lvl="1"/>
            <a:r>
              <a:rPr lang="en-US" dirty="0"/>
              <a:t>Is there a balance of primary vs. secondary?</a:t>
            </a:r>
          </a:p>
          <a:p>
            <a:pPr lvl="1"/>
            <a:r>
              <a:rPr lang="en-US" dirty="0"/>
              <a:t>Groups 1, 2, 4, 6: emphasis must be on primary </a:t>
            </a:r>
          </a:p>
        </p:txBody>
      </p:sp>
    </p:spTree>
    <p:extLst>
      <p:ext uri="{BB962C8B-B14F-4D97-AF65-F5344CB8AC3E}">
        <p14:creationId xmlns:p14="http://schemas.microsoft.com/office/powerpoint/2010/main" val="244053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t>
            </a:r>
            <a:r>
              <a:rPr lang="en-US" sz="2000" dirty="0"/>
              <a:t>(continue)</a:t>
            </a:r>
          </a:p>
        </p:txBody>
      </p:sp>
      <p:sp>
        <p:nvSpPr>
          <p:cNvPr id="3" name="Content Placeholder 2"/>
          <p:cNvSpPr>
            <a:spLocks noGrp="1"/>
          </p:cNvSpPr>
          <p:nvPr>
            <p:ph idx="1"/>
          </p:nvPr>
        </p:nvSpPr>
        <p:spPr/>
        <p:txBody>
          <a:bodyPr>
            <a:normAutofit fontScale="92500" lnSpcReduction="20000"/>
          </a:bodyPr>
          <a:lstStyle/>
          <a:p>
            <a:r>
              <a:rPr lang="en-US" dirty="0"/>
              <a:t>Sources meet academic standards</a:t>
            </a:r>
          </a:p>
          <a:p>
            <a:pPr lvl="1"/>
            <a:r>
              <a:rPr lang="en-US" dirty="0"/>
              <a:t>No blogs</a:t>
            </a:r>
          </a:p>
          <a:p>
            <a:pPr lvl="1"/>
            <a:r>
              <a:rPr lang="en-US" dirty="0"/>
              <a:t>No general references (i.e. </a:t>
            </a:r>
            <a:r>
              <a:rPr lang="en-US" dirty="0" err="1"/>
              <a:t>History.com</a:t>
            </a:r>
            <a:r>
              <a:rPr lang="en-US" dirty="0"/>
              <a:t>, Wikipedia)</a:t>
            </a:r>
          </a:p>
          <a:p>
            <a:pPr lvl="1"/>
            <a:r>
              <a:rPr lang="en-US" dirty="0"/>
              <a:t>Utilize databases:</a:t>
            </a:r>
          </a:p>
          <a:p>
            <a:pPr lvl="2"/>
            <a:r>
              <a:rPr lang="en-US" dirty="0" err="1"/>
              <a:t>Questia</a:t>
            </a:r>
            <a:r>
              <a:rPr lang="en-US" dirty="0"/>
              <a:t>, MEL, Library of Congress, etc.</a:t>
            </a:r>
          </a:p>
          <a:p>
            <a:pPr lvl="1"/>
            <a:r>
              <a:rPr lang="en-US" dirty="0"/>
              <a:t>OU and local libraries</a:t>
            </a:r>
          </a:p>
          <a:p>
            <a:pPr lvl="2"/>
            <a:r>
              <a:rPr lang="en-US" dirty="0"/>
              <a:t>Troy</a:t>
            </a:r>
          </a:p>
          <a:p>
            <a:pPr lvl="1"/>
            <a:r>
              <a:rPr lang="en-US" dirty="0"/>
              <a:t>Effective and informed selection </a:t>
            </a:r>
          </a:p>
          <a:p>
            <a:pPr lvl="1"/>
            <a:r>
              <a:rPr lang="en-US" dirty="0"/>
              <a:t>Sources used are cited in the paper and in the bibliography/Works Cited/Reference page</a:t>
            </a:r>
          </a:p>
          <a:p>
            <a:endParaRPr lang="en-US" dirty="0"/>
          </a:p>
        </p:txBody>
      </p:sp>
    </p:spTree>
    <p:extLst>
      <p:ext uri="{BB962C8B-B14F-4D97-AF65-F5344CB8AC3E}">
        <p14:creationId xmlns:p14="http://schemas.microsoft.com/office/powerpoint/2010/main" val="2302868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Austin.thmx</Template>
  <TotalTime>661</TotalTime>
  <Words>976</Words>
  <Application>Microsoft Office PowerPoint</Application>
  <PresentationFormat>On-screen Show (4:3)</PresentationFormat>
  <Paragraphs>134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Century Gothic</vt:lpstr>
      <vt:lpstr>Wingdings 2</vt:lpstr>
      <vt:lpstr>Austin</vt:lpstr>
      <vt:lpstr>EE Rubric Training and Workshop</vt:lpstr>
      <vt:lpstr>Agenda</vt:lpstr>
      <vt:lpstr>UAIS RESEARCH WEBSITE</vt:lpstr>
      <vt:lpstr>Extended Essay Criteria</vt:lpstr>
      <vt:lpstr>Criterion A: Focus and method</vt:lpstr>
      <vt:lpstr>Topic</vt:lpstr>
      <vt:lpstr>Research Question</vt:lpstr>
      <vt:lpstr>Methodology</vt:lpstr>
      <vt:lpstr>Methodology (continue)</vt:lpstr>
      <vt:lpstr>Criterion B: Knowledge and Understanding </vt:lpstr>
      <vt:lpstr>Knowledge and understanding (continue)</vt:lpstr>
      <vt:lpstr>Criterion C: Critical Thinking </vt:lpstr>
      <vt:lpstr>Critical Thinking (continue)</vt:lpstr>
      <vt:lpstr>Critical Thinking (continue)</vt:lpstr>
      <vt:lpstr>Critical Thinking (continue)</vt:lpstr>
      <vt:lpstr>Critical Thinking (continue)</vt:lpstr>
      <vt:lpstr>Criterion D: Presentation </vt:lpstr>
      <vt:lpstr>Examiner comment:    1 pt</vt:lpstr>
      <vt:lpstr>Criterion E: Engagement</vt:lpstr>
      <vt:lpstr>Examiner comments:   3 pts</vt:lpstr>
      <vt:lpstr>Engagement (continue)</vt:lpstr>
      <vt:lpstr>Getting it done…</vt:lpstr>
    </vt:vector>
  </TitlesOfParts>
  <Company>Utica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Rubric Training</dc:title>
  <dc:creator>Amy Jo Yeokum</dc:creator>
  <cp:lastModifiedBy>YEOKUM, AMY JO</cp:lastModifiedBy>
  <cp:revision>37</cp:revision>
  <cp:lastPrinted>2017-03-08T14:17:43Z</cp:lastPrinted>
  <dcterms:created xsi:type="dcterms:W3CDTF">2017-03-05T21:04:44Z</dcterms:created>
  <dcterms:modified xsi:type="dcterms:W3CDTF">2018-05-09T17:18:46Z</dcterms:modified>
</cp:coreProperties>
</file>