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4"/>
  </p:sldMasterIdLst>
  <p:sldIdLst>
    <p:sldId id="256" r:id="rId5"/>
    <p:sldId id="259" r:id="rId6"/>
    <p:sldId id="257" r:id="rId7"/>
    <p:sldId id="258" r:id="rId8"/>
    <p:sldId id="260" r:id="rId9"/>
    <p:sldId id="268" r:id="rId10"/>
    <p:sldId id="262" r:id="rId11"/>
    <p:sldId id="263"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114" d="100"/>
          <a:sy n="114" d="100"/>
        </p:scale>
        <p:origin x="3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65788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5106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70524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4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56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79150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1713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204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92147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4050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0812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0508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9288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4370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4779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82979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11/16/2020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2110346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tyle.mla.org/works-cited-a-quick-guide-boo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owl.english.purdue.edu/owl/resource/747/09/" TargetMode="External"/><Relationship Id="rId2" Type="http://schemas.openxmlformats.org/officeDocument/2006/relationships/hyperlink" Target="https://owl.english.purdue.edu/owl/resource/747/08/" TargetMode="External"/><Relationship Id="rId1" Type="http://schemas.openxmlformats.org/officeDocument/2006/relationships/slideLayout" Target="../slideLayouts/slideLayout4.xml"/><Relationship Id="rId5" Type="http://schemas.openxmlformats.org/officeDocument/2006/relationships/hyperlink" Target="http://www.lcad.edu/wp-content/uploads/2013/09/Citation_and_caption_examples_2013.pdf" TargetMode="External"/><Relationship Id="rId4" Type="http://schemas.openxmlformats.org/officeDocument/2006/relationships/hyperlink" Target="https://owl.english.purdue.edu/owl/resource/747/1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MLA 8</a:t>
            </a:r>
            <a:r>
              <a:rPr lang="en-US" baseline="30000" dirty="0"/>
              <a:t>th</a:t>
            </a:r>
            <a:r>
              <a:rPr lang="en-US" dirty="0"/>
              <a:t> Edition</a:t>
            </a:r>
          </a:p>
        </p:txBody>
      </p:sp>
      <p:sp>
        <p:nvSpPr>
          <p:cNvPr id="3" name="Subtitle 2"/>
          <p:cNvSpPr>
            <a:spLocks noGrp="1"/>
          </p:cNvSpPr>
          <p:nvPr>
            <p:ph type="subTitle" idx="1"/>
          </p:nvPr>
        </p:nvSpPr>
        <p:spPr/>
        <p:txBody>
          <a:bodyPr/>
          <a:lstStyle/>
          <a:p>
            <a:r>
              <a:rPr lang="en-US" dirty="0"/>
              <a:t>A quick overview</a:t>
            </a:r>
          </a:p>
        </p:txBody>
      </p:sp>
    </p:spTree>
    <p:extLst>
      <p:ext uri="{BB962C8B-B14F-4D97-AF65-F5344CB8AC3E}">
        <p14:creationId xmlns:p14="http://schemas.microsoft.com/office/powerpoint/2010/main" val="116098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10"/>
            <a:ext cx="7027064" cy="1280890"/>
          </a:xfrm>
        </p:spPr>
        <p:txBody>
          <a:bodyPr>
            <a:normAutofit/>
          </a:bodyPr>
          <a:lstStyle/>
          <a:p>
            <a:pPr algn="ctr"/>
            <a:r>
              <a:rPr lang="en-US" sz="2800" dirty="0"/>
              <a:t>W</a:t>
            </a:r>
            <a:r>
              <a:rPr lang="en-US" sz="2800" cap="none" dirty="0"/>
              <a:t>orks</a:t>
            </a:r>
            <a:r>
              <a:rPr lang="en-US" sz="2800" dirty="0"/>
              <a:t> C</a:t>
            </a:r>
            <a:r>
              <a:rPr lang="en-US" sz="2800" cap="none" dirty="0"/>
              <a:t>ited</a:t>
            </a:r>
            <a:endParaRPr lang="en-US" sz="2800" dirty="0"/>
          </a:p>
        </p:txBody>
      </p:sp>
      <p:sp>
        <p:nvSpPr>
          <p:cNvPr id="3" name="Content Placeholder 2"/>
          <p:cNvSpPr>
            <a:spLocks noGrp="1"/>
          </p:cNvSpPr>
          <p:nvPr>
            <p:ph idx="1"/>
          </p:nvPr>
        </p:nvSpPr>
        <p:spPr>
          <a:xfrm>
            <a:off x="1141412" y="1656678"/>
            <a:ext cx="10244747" cy="4453666"/>
          </a:xfrm>
        </p:spPr>
        <p:txBody>
          <a:bodyPr>
            <a:normAutofit lnSpcReduction="10000"/>
          </a:bodyPr>
          <a:lstStyle/>
          <a:p>
            <a:pPr marL="0" indent="0">
              <a:lnSpc>
                <a:spcPct val="200000"/>
              </a:lnSpc>
              <a:buNone/>
            </a:pPr>
            <a:r>
              <a:rPr lang="en-US" sz="2000" dirty="0"/>
              <a:t>"Images: Captions and Citations." </a:t>
            </a:r>
            <a:r>
              <a:rPr lang="en-US" sz="2000" i="1" dirty="0"/>
              <a:t>Rhode Island School of Design</a:t>
            </a:r>
            <a:r>
              <a:rPr lang="en-US" sz="2000" dirty="0"/>
              <a:t>. Rhode Island 	School of Design, 8 Dec. 2015, www.risd.libguides.com/citingimages. 	Accessed 9 May 2016.</a:t>
            </a:r>
          </a:p>
          <a:p>
            <a:pPr marL="0" indent="0">
              <a:lnSpc>
                <a:spcPct val="200000"/>
              </a:lnSpc>
              <a:buNone/>
            </a:pPr>
            <a:r>
              <a:rPr lang="en-US" sz="2000" i="1" dirty="0"/>
              <a:t>Laguna College of Art and Design</a:t>
            </a:r>
            <a:r>
              <a:rPr lang="en-US" sz="2000" dirty="0"/>
              <a:t>. Laguna College of Art and Design, 2013, 	www.google.com/, Accessed 9 May 2016.</a:t>
            </a:r>
            <a:endParaRPr lang="en-US" sz="2000" i="1" dirty="0"/>
          </a:p>
          <a:p>
            <a:pPr marL="0" indent="0">
              <a:lnSpc>
                <a:spcPct val="200000"/>
              </a:lnSpc>
              <a:buNone/>
            </a:pPr>
            <a:r>
              <a:rPr lang="en-US" sz="2000" i="1" dirty="0"/>
              <a:t>Purdue Online Writing Lab</a:t>
            </a:r>
            <a:r>
              <a:rPr lang="en-US" sz="2000" dirty="0"/>
              <a:t>. Purdue University, 2016, www.owl.english.purdue.edu/, 	Accessed 9 May 2016. </a:t>
            </a:r>
            <a:endParaRPr lang="en-US" sz="2000" i="1" dirty="0"/>
          </a:p>
        </p:txBody>
      </p:sp>
    </p:spTree>
    <p:extLst>
      <p:ext uri="{BB962C8B-B14F-4D97-AF65-F5344CB8AC3E}">
        <p14:creationId xmlns:p14="http://schemas.microsoft.com/office/powerpoint/2010/main" val="30396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MLA </a:t>
            </a:r>
            <a:r>
              <a:rPr lang="en-US" dirty="0">
                <a:hlinkClick r:id="rId2"/>
              </a:rPr>
              <a:t>core elements </a:t>
            </a:r>
            <a:r>
              <a:rPr lang="en-US" dirty="0"/>
              <a:t>are as follows: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75755884"/>
              </p:ext>
            </p:extLst>
          </p:nvPr>
        </p:nvGraphicFramePr>
        <p:xfrm>
          <a:off x="1420009" y="2694464"/>
          <a:ext cx="7767022" cy="2959717"/>
        </p:xfrm>
        <a:graphic>
          <a:graphicData uri="http://schemas.openxmlformats.org/drawingml/2006/table">
            <a:tbl>
              <a:tblPr/>
              <a:tblGrid>
                <a:gridCol w="3883511">
                  <a:extLst>
                    <a:ext uri="{9D8B030D-6E8A-4147-A177-3AD203B41FA5}">
                      <a16:colId xmlns:a16="http://schemas.microsoft.com/office/drawing/2014/main" val="20000"/>
                    </a:ext>
                  </a:extLst>
                </a:gridCol>
                <a:gridCol w="3883511">
                  <a:extLst>
                    <a:ext uri="{9D8B030D-6E8A-4147-A177-3AD203B41FA5}">
                      <a16:colId xmlns:a16="http://schemas.microsoft.com/office/drawing/2014/main" val="20001"/>
                    </a:ext>
                  </a:extLst>
                </a:gridCol>
              </a:tblGrid>
              <a:tr h="498451">
                <a:tc>
                  <a:txBody>
                    <a:bodyPr/>
                    <a:lstStyle/>
                    <a:p>
                      <a:r>
                        <a:rPr lang="en-US" dirty="0"/>
                        <a:t>Author</a:t>
                      </a:r>
                    </a:p>
                  </a:txBody>
                  <a:tcPr anchor="ctr">
                    <a:lnL>
                      <a:noFill/>
                    </a:lnL>
                    <a:lnR>
                      <a:noFill/>
                    </a:lnR>
                    <a:lnT>
                      <a:noFill/>
                    </a:lnT>
                    <a:lnB>
                      <a:noFill/>
                    </a:lnB>
                  </a:tcPr>
                </a:tc>
                <a:tc>
                  <a:txBody>
                    <a:bodyPr/>
                    <a:lstStyle/>
                    <a:p>
                      <a:r>
                        <a:rPr lang="en-US"/>
                        <a:t>Number</a:t>
                      </a:r>
                    </a:p>
                  </a:txBody>
                  <a:tcPr anchor="ctr">
                    <a:lnL>
                      <a:noFill/>
                    </a:lnL>
                    <a:lnR>
                      <a:noFill/>
                    </a:lnR>
                    <a:lnT>
                      <a:noFill/>
                    </a:lnT>
                    <a:lnB>
                      <a:noFill/>
                    </a:lnB>
                  </a:tcPr>
                </a:tc>
                <a:extLst>
                  <a:ext uri="{0D108BD9-81ED-4DB2-BD59-A6C34878D82A}">
                    <a16:rowId xmlns:a16="http://schemas.microsoft.com/office/drawing/2014/main" val="10000"/>
                  </a:ext>
                </a:extLst>
              </a:tr>
              <a:tr h="498451">
                <a:tc>
                  <a:txBody>
                    <a:bodyPr/>
                    <a:lstStyle/>
                    <a:p>
                      <a:r>
                        <a:rPr lang="en-US" dirty="0"/>
                        <a:t>Title of source (</a:t>
                      </a:r>
                      <a:r>
                        <a:rPr lang="en-US" b="1" i="1" dirty="0"/>
                        <a:t>Book</a:t>
                      </a:r>
                      <a:r>
                        <a:rPr lang="en-US" b="1" dirty="0"/>
                        <a:t>, “Article”)</a:t>
                      </a:r>
                    </a:p>
                  </a:txBody>
                  <a:tcPr anchor="ctr">
                    <a:lnL>
                      <a:noFill/>
                    </a:lnL>
                    <a:lnR>
                      <a:noFill/>
                    </a:lnR>
                    <a:lnT>
                      <a:noFill/>
                    </a:lnT>
                    <a:lnB>
                      <a:noFill/>
                    </a:lnB>
                  </a:tcPr>
                </a:tc>
                <a:tc>
                  <a:txBody>
                    <a:bodyPr/>
                    <a:lstStyle/>
                    <a:p>
                      <a:r>
                        <a:rPr lang="en-US"/>
                        <a:t>Publisher</a:t>
                      </a:r>
                    </a:p>
                  </a:txBody>
                  <a:tcPr anchor="ctr">
                    <a:lnL>
                      <a:noFill/>
                    </a:lnL>
                    <a:lnR>
                      <a:noFill/>
                    </a:lnR>
                    <a:lnT>
                      <a:noFill/>
                    </a:lnT>
                    <a:lnB>
                      <a:noFill/>
                    </a:lnB>
                  </a:tcPr>
                </a:tc>
                <a:extLst>
                  <a:ext uri="{0D108BD9-81ED-4DB2-BD59-A6C34878D82A}">
                    <a16:rowId xmlns:a16="http://schemas.microsoft.com/office/drawing/2014/main" val="10001"/>
                  </a:ext>
                </a:extLst>
              </a:tr>
              <a:tr h="732182">
                <a:tc>
                  <a:txBody>
                    <a:bodyPr/>
                    <a:lstStyle/>
                    <a:p>
                      <a:r>
                        <a:rPr lang="en-US" dirty="0"/>
                        <a:t>Title of container (</a:t>
                      </a:r>
                      <a:r>
                        <a:rPr lang="en-US" b="1" i="1" dirty="0"/>
                        <a:t>Mag, Journal, Newspaper, web site</a:t>
                      </a:r>
                      <a:r>
                        <a:rPr lang="en-US" dirty="0"/>
                        <a:t>, </a:t>
                      </a:r>
                      <a:r>
                        <a:rPr lang="en-US" dirty="0" err="1"/>
                        <a:t>etc</a:t>
                      </a:r>
                      <a:r>
                        <a:rPr lang="en-US" dirty="0"/>
                        <a:t>…)</a:t>
                      </a:r>
                    </a:p>
                  </a:txBody>
                  <a:tcPr anchor="ctr">
                    <a:lnL>
                      <a:noFill/>
                    </a:lnL>
                    <a:lnR>
                      <a:noFill/>
                    </a:lnR>
                    <a:lnT>
                      <a:noFill/>
                    </a:lnT>
                    <a:lnB>
                      <a:noFill/>
                    </a:lnB>
                  </a:tcPr>
                </a:tc>
                <a:tc>
                  <a:txBody>
                    <a:bodyPr/>
                    <a:lstStyle/>
                    <a:p>
                      <a:r>
                        <a:rPr lang="en-US" dirty="0"/>
                        <a:t>Publication date</a:t>
                      </a:r>
                    </a:p>
                  </a:txBody>
                  <a:tcPr anchor="ctr">
                    <a:lnL>
                      <a:noFill/>
                    </a:lnL>
                    <a:lnR>
                      <a:noFill/>
                    </a:lnR>
                    <a:lnT>
                      <a:noFill/>
                    </a:lnT>
                    <a:lnB>
                      <a:noFill/>
                    </a:lnB>
                  </a:tcPr>
                </a:tc>
                <a:extLst>
                  <a:ext uri="{0D108BD9-81ED-4DB2-BD59-A6C34878D82A}">
                    <a16:rowId xmlns:a16="http://schemas.microsoft.com/office/drawing/2014/main" val="10002"/>
                  </a:ext>
                </a:extLst>
              </a:tr>
              <a:tr h="732182">
                <a:tc>
                  <a:txBody>
                    <a:bodyPr/>
                    <a:lstStyle/>
                    <a:p>
                      <a:r>
                        <a:rPr lang="en-US" dirty="0"/>
                        <a:t>Other contributors (editors, translators, chapter authors)</a:t>
                      </a:r>
                    </a:p>
                  </a:txBody>
                  <a:tcPr anchor="ctr">
                    <a:lnL>
                      <a:noFill/>
                    </a:lnL>
                    <a:lnR>
                      <a:noFill/>
                    </a:lnR>
                    <a:lnT>
                      <a:noFill/>
                    </a:lnT>
                    <a:lnB>
                      <a:noFill/>
                    </a:lnB>
                  </a:tcPr>
                </a:tc>
                <a:tc>
                  <a:txBody>
                    <a:bodyPr/>
                    <a:lstStyle/>
                    <a:p>
                      <a:r>
                        <a:rPr lang="en-US"/>
                        <a:t>Location</a:t>
                      </a:r>
                    </a:p>
                  </a:txBody>
                  <a:tcPr anchor="ctr">
                    <a:lnL>
                      <a:noFill/>
                    </a:lnL>
                    <a:lnR>
                      <a:noFill/>
                    </a:lnR>
                    <a:lnT>
                      <a:noFill/>
                    </a:lnT>
                    <a:lnB>
                      <a:noFill/>
                    </a:lnB>
                  </a:tcPr>
                </a:tc>
                <a:extLst>
                  <a:ext uri="{0D108BD9-81ED-4DB2-BD59-A6C34878D82A}">
                    <a16:rowId xmlns:a16="http://schemas.microsoft.com/office/drawing/2014/main" val="10003"/>
                  </a:ext>
                </a:extLst>
              </a:tr>
              <a:tr h="498451">
                <a:tc>
                  <a:txBody>
                    <a:bodyPr/>
                    <a:lstStyle/>
                    <a:p>
                      <a:r>
                        <a:rPr lang="en-US" dirty="0"/>
                        <a:t>Version </a:t>
                      </a:r>
                    </a:p>
                  </a:txBody>
                  <a:tcPr anchor="ctr">
                    <a:lnL>
                      <a:noFill/>
                    </a:lnL>
                    <a:lnR>
                      <a:noFill/>
                    </a:lnR>
                    <a:lnT>
                      <a:noFill/>
                    </a:lnT>
                    <a:lnB>
                      <a:noFill/>
                    </a:lnB>
                  </a:tcPr>
                </a:tc>
                <a:tc>
                  <a:txBody>
                    <a:bodyPr/>
                    <a:lstStyle/>
                    <a:p>
                      <a:endParaRPr lang="en-US" dirty="0"/>
                    </a:p>
                  </a:txBody>
                  <a:tcPr>
                    <a:lnL>
                      <a:noFill/>
                    </a:lnL>
                    <a:lnT>
                      <a:noFill/>
                    </a:lnT>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86243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books</a:t>
            </a:r>
          </a:p>
        </p:txBody>
      </p:sp>
      <p:sp>
        <p:nvSpPr>
          <p:cNvPr id="4" name="Content Placeholder 3"/>
          <p:cNvSpPr>
            <a:spLocks noGrp="1"/>
          </p:cNvSpPr>
          <p:nvPr>
            <p:ph sz="half" idx="2"/>
          </p:nvPr>
        </p:nvSpPr>
        <p:spPr>
          <a:xfrm>
            <a:off x="1465545" y="2126222"/>
            <a:ext cx="10039066" cy="3777622"/>
          </a:xfrm>
        </p:spPr>
        <p:txBody>
          <a:bodyPr>
            <a:normAutofit/>
          </a:bodyPr>
          <a:lstStyle/>
          <a:p>
            <a:pPr marL="0" indent="0" algn="ctr">
              <a:buNone/>
            </a:pPr>
            <a:r>
              <a:rPr lang="en-US" i="1" dirty="0"/>
              <a:t>Eighth edition </a:t>
            </a:r>
            <a:endParaRPr lang="en-US" dirty="0"/>
          </a:p>
          <a:p>
            <a:pPr marL="0" indent="0">
              <a:buNone/>
            </a:pPr>
            <a:r>
              <a:rPr lang="en-US" dirty="0"/>
              <a:t>Jacobs, Alan. </a:t>
            </a:r>
            <a:r>
              <a:rPr lang="en-US" i="1" dirty="0"/>
              <a:t>The Pleasures of Reading in an Age of Distraction</a:t>
            </a:r>
            <a:r>
              <a:rPr lang="en-US" dirty="0"/>
              <a:t>. Oxford UP, 2011.</a:t>
            </a:r>
          </a:p>
          <a:p>
            <a:r>
              <a:rPr lang="en-US" dirty="0"/>
              <a:t>In this version, only the most essential information is included (author’s name, book title, publisher, and date). Note that the </a:t>
            </a:r>
            <a:r>
              <a:rPr lang="en-US" b="1" dirty="0"/>
              <a:t>city of publication is not needed,</a:t>
            </a:r>
            <a:r>
              <a:rPr lang="en-US" dirty="0"/>
              <a:t> and the </a:t>
            </a:r>
            <a:r>
              <a:rPr lang="en-US" b="1" dirty="0"/>
              <a:t>medium of publication is eliminated.</a:t>
            </a:r>
          </a:p>
          <a:p>
            <a:endParaRPr lang="en-US" dirty="0"/>
          </a:p>
        </p:txBody>
      </p:sp>
    </p:spTree>
    <p:extLst>
      <p:ext uri="{BB962C8B-B14F-4D97-AF65-F5344CB8AC3E}">
        <p14:creationId xmlns:p14="http://schemas.microsoft.com/office/powerpoint/2010/main" val="7341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Article in a Journal</a:t>
            </a:r>
          </a:p>
        </p:txBody>
      </p:sp>
      <p:sp>
        <p:nvSpPr>
          <p:cNvPr id="4" name="Content Placeholder 3"/>
          <p:cNvSpPr>
            <a:spLocks noGrp="1"/>
          </p:cNvSpPr>
          <p:nvPr>
            <p:ph sz="half" idx="2"/>
          </p:nvPr>
        </p:nvSpPr>
        <p:spPr>
          <a:xfrm>
            <a:off x="1878904" y="2126221"/>
            <a:ext cx="9625707" cy="3898797"/>
          </a:xfrm>
        </p:spPr>
        <p:txBody>
          <a:bodyPr>
            <a:normAutofit/>
          </a:bodyPr>
          <a:lstStyle/>
          <a:p>
            <a:pPr marL="0" indent="0">
              <a:buNone/>
            </a:pPr>
            <a:r>
              <a:rPr lang="en-US" sz="3200" dirty="0"/>
              <a:t>Kincaid, Jamaica. “In History.” </a:t>
            </a:r>
            <a:r>
              <a:rPr lang="en-US" sz="3200" i="1" dirty="0"/>
              <a:t>Callaloo</a:t>
            </a:r>
            <a:r>
              <a:rPr lang="en-US" sz="3200" dirty="0">
                <a:solidFill>
                  <a:srgbClr val="FF0000"/>
                </a:solidFill>
              </a:rPr>
              <a:t>, vol. </a:t>
            </a:r>
            <a:r>
              <a:rPr lang="en-US" sz="3200" dirty="0"/>
              <a:t>24</a:t>
            </a:r>
            <a:r>
              <a:rPr lang="en-US" sz="3200" dirty="0">
                <a:solidFill>
                  <a:srgbClr val="FF0000"/>
                </a:solidFill>
              </a:rPr>
              <a:t>, no. </a:t>
            </a:r>
            <a:r>
              <a:rPr lang="en-US" sz="3200" dirty="0"/>
              <a:t>2</a:t>
            </a:r>
            <a:r>
              <a:rPr lang="en-US" sz="3200" dirty="0">
                <a:solidFill>
                  <a:srgbClr val="FF0000"/>
                </a:solidFill>
              </a:rPr>
              <a:t>,</a:t>
            </a:r>
            <a:r>
              <a:rPr lang="en-US" sz="3200" dirty="0"/>
              <a:t> Spring 2001</a:t>
            </a:r>
            <a:r>
              <a:rPr lang="en-US" sz="3200" dirty="0">
                <a:solidFill>
                  <a:srgbClr val="FF0000"/>
                </a:solidFill>
              </a:rPr>
              <a:t>, pp. </a:t>
            </a:r>
            <a:r>
              <a:rPr lang="en-US" sz="3200" dirty="0"/>
              <a:t>620-26.</a:t>
            </a:r>
          </a:p>
          <a:p>
            <a:r>
              <a:rPr lang="en-US" dirty="0"/>
              <a:t>Also note that punctuation is simple; only commas separate the journal title, volume, number, date, and page numbers.</a:t>
            </a:r>
          </a:p>
          <a:p>
            <a:endParaRPr lang="en-US" dirty="0"/>
          </a:p>
        </p:txBody>
      </p:sp>
    </p:spTree>
    <p:extLst>
      <p:ext uri="{BB962C8B-B14F-4D97-AF65-F5344CB8AC3E}">
        <p14:creationId xmlns:p14="http://schemas.microsoft.com/office/powerpoint/2010/main" val="301965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Important Note on the Use of URLs in MLA</a:t>
            </a:r>
            <a:br>
              <a:rPr lang="en-US" b="1" dirty="0"/>
            </a:br>
            <a:endParaRPr lang="en-US" dirty="0"/>
          </a:p>
        </p:txBody>
      </p:sp>
      <p:sp>
        <p:nvSpPr>
          <p:cNvPr id="3" name="Content Placeholder 2"/>
          <p:cNvSpPr>
            <a:spLocks noGrp="1"/>
          </p:cNvSpPr>
          <p:nvPr>
            <p:ph idx="1"/>
          </p:nvPr>
        </p:nvSpPr>
        <p:spPr/>
        <p:txBody>
          <a:bodyPr>
            <a:normAutofit/>
          </a:bodyPr>
          <a:lstStyle/>
          <a:p>
            <a:r>
              <a:rPr lang="en-US" dirty="0"/>
              <a:t>MLA no longer requires the use of URLs in MLA citations. Because Web addresses are not static (i.e., they change often) and because documents sometimes appear in multiple places on the Web (e.g., on multiple databases), MLA explains that most readers can find electronic sources via title or author searches in Internet Search Engines.</a:t>
            </a:r>
          </a:p>
          <a:p>
            <a:r>
              <a:rPr lang="en-US" dirty="0">
                <a:solidFill>
                  <a:srgbClr val="FF0000"/>
                </a:solidFill>
              </a:rPr>
              <a:t>IBO MANDATES URL/DOI AND ACCESS DATE!</a:t>
            </a:r>
          </a:p>
          <a:p>
            <a:r>
              <a:rPr lang="en-US" sz="1700" b="1" i="1" dirty="0"/>
              <a:t>For instructors who still wish to require the use of URLs</a:t>
            </a:r>
            <a:r>
              <a:rPr lang="en-US" sz="1700" b="1" dirty="0"/>
              <a:t>, </a:t>
            </a:r>
            <a:r>
              <a:rPr lang="en-US" dirty="0"/>
              <a:t>MLA suggests that the URL appear starting with www.  Break URLs only after slashes. Add Accessed date. </a:t>
            </a:r>
          </a:p>
          <a:p>
            <a:pPr marL="0" indent="0">
              <a:buNone/>
            </a:pPr>
            <a:r>
              <a:rPr lang="en-US" dirty="0"/>
              <a:t>Aristotle. </a:t>
            </a:r>
            <a:r>
              <a:rPr lang="en-US" i="1" dirty="0"/>
              <a:t>Poetics</a:t>
            </a:r>
            <a:r>
              <a:rPr lang="en-US" dirty="0"/>
              <a:t>. Trans. S. H. Butcher. </a:t>
            </a:r>
            <a:r>
              <a:rPr lang="en-US" i="1" dirty="0"/>
              <a:t>The Internet Classics Archive</a:t>
            </a:r>
            <a:r>
              <a:rPr lang="en-US" dirty="0"/>
              <a:t>. Atomic and Massachusetts Institute of Technology, 13 Sept. 2007. </a:t>
            </a:r>
            <a:r>
              <a:rPr lang="en-US" dirty="0">
                <a:solidFill>
                  <a:srgbClr val="FF0000"/>
                </a:solidFill>
              </a:rPr>
              <a:t>www.classics.mit.edu/. Accessed 5 Apr. 2017.</a:t>
            </a:r>
          </a:p>
          <a:p>
            <a:endParaRPr lang="en-US" dirty="0"/>
          </a:p>
        </p:txBody>
      </p:sp>
    </p:spTree>
    <p:extLst>
      <p:ext uri="{BB962C8B-B14F-4D97-AF65-F5344CB8AC3E}">
        <p14:creationId xmlns:p14="http://schemas.microsoft.com/office/powerpoint/2010/main" val="1837821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page number: use URL </a:t>
            </a:r>
          </a:p>
        </p:txBody>
      </p:sp>
      <p:sp>
        <p:nvSpPr>
          <p:cNvPr id="3" name="Content Placeholder 2"/>
          <p:cNvSpPr>
            <a:spLocks noGrp="1"/>
          </p:cNvSpPr>
          <p:nvPr>
            <p:ph idx="1"/>
          </p:nvPr>
        </p:nvSpPr>
        <p:spPr/>
        <p:txBody>
          <a:bodyPr/>
          <a:lstStyle/>
          <a:p>
            <a:r>
              <a:rPr lang="en-US" dirty="0"/>
              <a:t>Works Cited: </a:t>
            </a:r>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86064042"/>
              </p:ext>
            </p:extLst>
          </p:nvPr>
        </p:nvGraphicFramePr>
        <p:xfrm>
          <a:off x="1333946" y="2766854"/>
          <a:ext cx="9412942" cy="1409700"/>
        </p:xfrm>
        <a:graphic>
          <a:graphicData uri="http://schemas.openxmlformats.org/drawingml/2006/table">
            <a:tbl>
              <a:tblPr/>
              <a:tblGrid>
                <a:gridCol w="2280623">
                  <a:extLst>
                    <a:ext uri="{9D8B030D-6E8A-4147-A177-3AD203B41FA5}">
                      <a16:colId xmlns:a16="http://schemas.microsoft.com/office/drawing/2014/main" val="145306426"/>
                    </a:ext>
                  </a:extLst>
                </a:gridCol>
                <a:gridCol w="7132319">
                  <a:extLst>
                    <a:ext uri="{9D8B030D-6E8A-4147-A177-3AD203B41FA5}">
                      <a16:colId xmlns:a16="http://schemas.microsoft.com/office/drawing/2014/main" val="3454926022"/>
                    </a:ext>
                  </a:extLst>
                </a:gridCol>
              </a:tblGrid>
              <a:tr h="1166319">
                <a:tc>
                  <a:txBody>
                    <a:bodyPr/>
                    <a:lstStyle/>
                    <a:p>
                      <a:pPr algn="l" fontAlgn="t"/>
                      <a:r>
                        <a:rPr lang="en-US" b="1" dirty="0">
                          <a:effectLst/>
                          <a:latin typeface="inherit"/>
                        </a:rPr>
                        <a:t>Online periodical where page numbers are not given</a:t>
                      </a:r>
                      <a:endParaRPr lang="en-US" b="0" dirty="0">
                        <a:effectLst/>
                        <a:latin typeface="inherit"/>
                      </a:endParaRPr>
                    </a:p>
                  </a:txBody>
                  <a:tcPr marL="19050" marR="19050" marT="19050" marB="19050">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chemeClr val="tx2"/>
                    </a:solidFill>
                  </a:tcPr>
                </a:tc>
                <a:tc>
                  <a:txBody>
                    <a:bodyPr/>
                    <a:lstStyle/>
                    <a:p>
                      <a:pPr algn="l" fontAlgn="t"/>
                      <a:r>
                        <a:rPr lang="en-US" b="0" i="0" dirty="0">
                          <a:solidFill>
                            <a:srgbClr val="003399"/>
                          </a:solidFill>
                          <a:effectLst/>
                          <a:latin typeface="inherit"/>
                        </a:rPr>
                        <a:t>“The Time is Now.” </a:t>
                      </a:r>
                      <a:r>
                        <a:rPr lang="en-US" b="0" i="1" dirty="0">
                          <a:solidFill>
                            <a:srgbClr val="003399"/>
                          </a:solidFill>
                          <a:effectLst/>
                          <a:latin typeface="inherit"/>
                        </a:rPr>
                        <a:t>Persuasions</a:t>
                      </a:r>
                      <a:r>
                        <a:rPr lang="en-US" b="0" dirty="0">
                          <a:solidFill>
                            <a:srgbClr val="003399"/>
                          </a:solidFill>
                          <a:effectLst/>
                          <a:latin typeface="inherit"/>
                        </a:rPr>
                        <a:t>, vol. 35, no. 1, 2014, www.persuasionpsychol.com, </a:t>
                      </a:r>
                      <a:r>
                        <a:rPr lang="en-US" b="0" i="1" dirty="0">
                          <a:solidFill>
                            <a:srgbClr val="003399"/>
                          </a:solidFill>
                          <a:effectLst/>
                          <a:latin typeface="inherit"/>
                        </a:rPr>
                        <a:t>Accessed 12 May 12, 2014.</a:t>
                      </a:r>
                      <a:r>
                        <a:rPr lang="en-US" b="0" dirty="0">
                          <a:solidFill>
                            <a:srgbClr val="003399"/>
                          </a:solidFill>
                          <a:effectLst/>
                          <a:latin typeface="inherit"/>
                        </a:rPr>
                        <a:t> </a:t>
                      </a:r>
                    </a:p>
                    <a:p>
                      <a:pPr algn="l" fontAlgn="t"/>
                      <a:endParaRPr lang="en-US" b="0" dirty="0">
                        <a:solidFill>
                          <a:schemeClr val="tx1"/>
                        </a:solidFill>
                        <a:effectLst/>
                        <a:latin typeface="inherit"/>
                      </a:endParaRPr>
                    </a:p>
                    <a:p>
                      <a:pPr algn="l" fontAlgn="t"/>
                      <a:r>
                        <a:rPr lang="en-US" b="0" dirty="0">
                          <a:solidFill>
                            <a:schemeClr val="tx1"/>
                          </a:solidFill>
                          <a:effectLst/>
                          <a:latin typeface="inherit"/>
                        </a:rPr>
                        <a:t>Simply omit page numbers and add the URL and Access date after the publication date.</a:t>
                      </a:r>
                    </a:p>
                  </a:txBody>
                  <a:tcPr marL="19050" marR="19050" marT="19050" marB="19050">
                    <a:lnL w="9525" cap="flat" cmpd="sng" algn="ctr">
                      <a:solidFill>
                        <a:srgbClr val="BBBBBB"/>
                      </a:solidFill>
                      <a:prstDash val="solid"/>
                      <a:round/>
                      <a:headEnd type="none" w="med" len="med"/>
                      <a:tailEnd type="none" w="med" len="med"/>
                    </a:lnL>
                    <a:lnR w="9525" cap="flat" cmpd="sng" algn="ctr">
                      <a:solidFill>
                        <a:srgbClr val="BBBBBB"/>
                      </a:solidFill>
                      <a:prstDash val="solid"/>
                      <a:round/>
                      <a:headEnd type="none" w="med" len="med"/>
                      <a:tailEnd type="none" w="med" len="med"/>
                    </a:lnR>
                    <a:lnT w="9525" cap="flat" cmpd="sng" algn="ctr">
                      <a:solidFill>
                        <a:srgbClr val="BBBBBB"/>
                      </a:solidFill>
                      <a:prstDash val="solid"/>
                      <a:round/>
                      <a:headEnd type="none" w="med" len="med"/>
                      <a:tailEnd type="none" w="med" len="med"/>
                    </a:lnT>
                    <a:lnB w="9525" cap="flat" cmpd="sng" algn="ctr">
                      <a:solidFill>
                        <a:srgbClr val="BBBBBB"/>
                      </a:solidFill>
                      <a:prstDash val="solid"/>
                      <a:round/>
                      <a:headEnd type="none" w="med" len="med"/>
                      <a:tailEnd type="none" w="med" len="med"/>
                    </a:lnB>
                    <a:solidFill>
                      <a:schemeClr val="bg2">
                        <a:lumMod val="25000"/>
                        <a:lumOff val="75000"/>
                      </a:schemeClr>
                    </a:solidFill>
                  </a:tcPr>
                </a:tc>
                <a:extLst>
                  <a:ext uri="{0D108BD9-81ED-4DB2-BD59-A6C34878D82A}">
                    <a16:rowId xmlns:a16="http://schemas.microsoft.com/office/drawing/2014/main" val="1399074114"/>
                  </a:ext>
                </a:extLst>
              </a:tr>
            </a:tbl>
          </a:graphicData>
        </a:graphic>
      </p:graphicFrame>
    </p:spTree>
    <p:extLst>
      <p:ext uri="{BB962C8B-B14F-4D97-AF65-F5344CB8AC3E}">
        <p14:creationId xmlns:p14="http://schemas.microsoft.com/office/powerpoint/2010/main" val="3309359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Links to other examples – owl Purdue</a:t>
            </a:r>
          </a:p>
        </p:txBody>
      </p:sp>
      <p:sp>
        <p:nvSpPr>
          <p:cNvPr id="3" name="Content Placeholder 2"/>
          <p:cNvSpPr>
            <a:spLocks noGrp="1"/>
          </p:cNvSpPr>
          <p:nvPr>
            <p:ph sz="half" idx="1"/>
          </p:nvPr>
        </p:nvSpPr>
        <p:spPr>
          <a:xfrm>
            <a:off x="1141410" y="2249486"/>
            <a:ext cx="4878389" cy="1149930"/>
          </a:xfrm>
        </p:spPr>
        <p:txBody>
          <a:bodyPr/>
          <a:lstStyle/>
          <a:p>
            <a:r>
              <a:rPr lang="en-US" b="1" dirty="0"/>
              <a:t>MLA Works Cited: Electronic Sources </a:t>
            </a:r>
            <a:r>
              <a:rPr lang="en-US" b="1" dirty="0">
                <a:hlinkClick r:id="rId2"/>
              </a:rPr>
              <a:t>(Web Publications)</a:t>
            </a:r>
            <a:endParaRPr lang="en-US" dirty="0"/>
          </a:p>
        </p:txBody>
      </p:sp>
      <p:sp>
        <p:nvSpPr>
          <p:cNvPr id="4" name="Content Placeholder 3"/>
          <p:cNvSpPr>
            <a:spLocks noGrp="1"/>
          </p:cNvSpPr>
          <p:nvPr>
            <p:ph sz="half" idx="2"/>
          </p:nvPr>
        </p:nvSpPr>
        <p:spPr/>
        <p:txBody>
          <a:bodyPr/>
          <a:lstStyle/>
          <a:p>
            <a:r>
              <a:rPr lang="en-US" b="1" dirty="0"/>
              <a:t>MLA Works Cited: </a:t>
            </a:r>
            <a:r>
              <a:rPr lang="en-US" b="1" dirty="0">
                <a:hlinkClick r:id="rId3"/>
              </a:rPr>
              <a:t>Other Common Sources</a:t>
            </a:r>
            <a:endParaRPr lang="en-US" dirty="0"/>
          </a:p>
        </p:txBody>
      </p:sp>
      <p:sp>
        <p:nvSpPr>
          <p:cNvPr id="5" name="TextBox 4"/>
          <p:cNvSpPr txBox="1"/>
          <p:nvPr/>
        </p:nvSpPr>
        <p:spPr>
          <a:xfrm>
            <a:off x="1141410" y="3711388"/>
            <a:ext cx="3991087" cy="1938992"/>
          </a:xfrm>
          <a:prstGeom prst="rect">
            <a:avLst/>
          </a:prstGeom>
          <a:noFill/>
        </p:spPr>
        <p:txBody>
          <a:bodyPr wrap="square" rtlCol="0">
            <a:spAutoFit/>
          </a:bodyPr>
          <a:lstStyle/>
          <a:p>
            <a:pPr marL="285750" indent="-285750">
              <a:buFont typeface="Arial" panose="020B0604020202020204" pitchFamily="34" charset="0"/>
              <a:buChar char="•"/>
            </a:pPr>
            <a:r>
              <a:rPr lang="en-US" sz="2400" b="1" dirty="0"/>
              <a:t>MLA documentation for </a:t>
            </a:r>
            <a:r>
              <a:rPr lang="en-US" sz="2400" b="1" dirty="0">
                <a:hlinkClick r:id="rId4"/>
              </a:rPr>
              <a:t>tables, figures, and examples</a:t>
            </a:r>
            <a:endParaRPr lang="en-US" sz="2400" b="1" dirty="0"/>
          </a:p>
          <a:p>
            <a:pPr marL="742950" lvl="1" indent="-285750">
              <a:buFont typeface="Arial" panose="020B0604020202020204" pitchFamily="34" charset="0"/>
              <a:buChar char="•"/>
            </a:pPr>
            <a:r>
              <a:rPr lang="en-US" sz="2400" dirty="0"/>
              <a:t>Captions: </a:t>
            </a:r>
            <a:r>
              <a:rPr lang="en-US" sz="2400" dirty="0">
                <a:hlinkClick r:id="rId5"/>
              </a:rPr>
              <a:t>images and citations</a:t>
            </a:r>
            <a:endParaRPr lang="en-US" sz="2400" dirty="0"/>
          </a:p>
        </p:txBody>
      </p:sp>
    </p:spTree>
    <p:extLst>
      <p:ext uri="{BB962C8B-B14F-4D97-AF65-F5344CB8AC3E}">
        <p14:creationId xmlns:p14="http://schemas.microsoft.com/office/powerpoint/2010/main" val="409335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In-text Citation</a:t>
            </a:r>
          </a:p>
        </p:txBody>
      </p:sp>
      <p:sp>
        <p:nvSpPr>
          <p:cNvPr id="3" name="Content Placeholder 2"/>
          <p:cNvSpPr>
            <a:spLocks noGrp="1"/>
          </p:cNvSpPr>
          <p:nvPr>
            <p:ph sz="half" idx="1"/>
          </p:nvPr>
        </p:nvSpPr>
        <p:spPr>
          <a:xfrm>
            <a:off x="1141410" y="2249486"/>
            <a:ext cx="9799117" cy="3541714"/>
          </a:xfrm>
        </p:spPr>
        <p:txBody>
          <a:bodyPr/>
          <a:lstStyle/>
          <a:p>
            <a:r>
              <a:rPr lang="en-US" dirty="0"/>
              <a:t>Use parenthetical in-text citation (Smith 42)</a:t>
            </a:r>
            <a:endParaRPr lang="en-US" sz="1050" baseline="30000" dirty="0"/>
          </a:p>
          <a:p>
            <a:r>
              <a:rPr lang="en-US" dirty="0"/>
              <a:t>Only if instructor instructs you use of footnotes is fine</a:t>
            </a:r>
          </a:p>
          <a:p>
            <a:pPr lvl="1"/>
            <a:r>
              <a:rPr lang="en-US" dirty="0"/>
              <a:t> for source reference – not for additional information or definitions</a:t>
            </a:r>
          </a:p>
          <a:p>
            <a:pPr lvl="1"/>
            <a:r>
              <a:rPr lang="en-US" dirty="0"/>
              <a:t>Similar to works cited information BUT with slight changes</a:t>
            </a:r>
          </a:p>
        </p:txBody>
      </p:sp>
    </p:spTree>
    <p:extLst>
      <p:ext uri="{BB962C8B-B14F-4D97-AF65-F5344CB8AC3E}">
        <p14:creationId xmlns:p14="http://schemas.microsoft.com/office/powerpoint/2010/main" val="2731786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 name="Rectangle 9"/>
          <p:cNvSpPr>
            <a:spLocks noChangeArrowheads="1"/>
          </p:cNvSpPr>
          <p:nvPr/>
        </p:nvSpPr>
        <p:spPr bwMode="auto">
          <a:xfrm>
            <a:off x="699246" y="2261758"/>
            <a:ext cx="7217203"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14400" rtl="0" eaLnBrk="0" fontAlgn="base" latinLnBrk="0" hangingPunct="0">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rgbClr val="333333"/>
                </a:solidFill>
                <a:effectLst/>
                <a:latin typeface="+mn-lt"/>
                <a:cs typeface="Arial" panose="020B0604020202020204" pitchFamily="34" charset="0"/>
              </a:rPr>
              <a:t>When citing an </a:t>
            </a:r>
            <a:r>
              <a:rPr kumimoji="0" lang="en-US" altLang="en-US" sz="2000" b="1" i="0" u="none" strike="noStrike" cap="none" normalizeH="0" baseline="0" dirty="0">
                <a:ln>
                  <a:noFill/>
                </a:ln>
                <a:solidFill>
                  <a:srgbClr val="333333"/>
                </a:solidFill>
                <a:effectLst/>
                <a:latin typeface="+mn-lt"/>
                <a:cs typeface="Arial" panose="020B0604020202020204" pitchFamily="34" charset="0"/>
              </a:rPr>
              <a:t>image</a:t>
            </a:r>
            <a:r>
              <a:rPr kumimoji="0" lang="en-US" altLang="en-US" sz="2000" b="0" i="0" u="none" strike="noStrike" cap="none" normalizeH="0" baseline="0" dirty="0">
                <a:ln>
                  <a:noFill/>
                </a:ln>
                <a:solidFill>
                  <a:srgbClr val="333333"/>
                </a:solidFill>
                <a:effectLst/>
                <a:latin typeface="+mn-lt"/>
                <a:cs typeface="Arial" panose="020B0604020202020204" pitchFamily="34" charset="0"/>
              </a:rPr>
              <a:t>, the caption should be labeled as Figure (usually abbreviated Fig.), assigned an Arabic numeral, and given a title or caption. </a:t>
            </a:r>
            <a:br>
              <a:rPr kumimoji="0" lang="en-US" altLang="en-US" sz="2000" b="0" i="0" u="none" strike="noStrike" cap="none" normalizeH="0" baseline="0" dirty="0">
                <a:ln>
                  <a:noFill/>
                </a:ln>
                <a:solidFill>
                  <a:srgbClr val="333333"/>
                </a:solidFill>
                <a:effectLst/>
                <a:latin typeface="+mn-lt"/>
                <a:cs typeface="Arial" panose="020B0604020202020204" pitchFamily="34" charset="0"/>
              </a:rPr>
            </a:br>
            <a:endParaRPr kumimoji="0" lang="en-US" altLang="en-US" sz="2000" b="0" i="0" u="none" strike="noStrike" cap="none" normalizeH="0" baseline="0" dirty="0">
              <a:ln>
                <a:noFill/>
              </a:ln>
              <a:solidFill>
                <a:srgbClr val="333333"/>
              </a:solidFill>
              <a:effectLst/>
              <a:latin typeface="+mn-lt"/>
              <a:cs typeface="Arial" panose="020B0604020202020204" pitchFamily="34" charset="0"/>
            </a:endParaRPr>
          </a:p>
          <a:p>
            <a:pPr marL="171450" marR="0" lvl="0" indent="-171450" algn="l" defTabSz="914400" rtl="0" eaLnBrk="0" fontAlgn="base" latinLnBrk="0" hangingPunct="0">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rgbClr val="333333"/>
                </a:solidFill>
                <a:effectLst/>
                <a:latin typeface="+mn-lt"/>
                <a:cs typeface="Arial" panose="020B0604020202020204" pitchFamily="34" charset="0"/>
              </a:rPr>
              <a:t>For </a:t>
            </a:r>
            <a:r>
              <a:rPr kumimoji="0" lang="en-US" altLang="en-US" sz="2000" b="1" i="0" u="none" strike="noStrike" cap="none" normalizeH="0" baseline="0" dirty="0">
                <a:ln>
                  <a:noFill/>
                </a:ln>
                <a:solidFill>
                  <a:srgbClr val="333333"/>
                </a:solidFill>
                <a:effectLst/>
                <a:latin typeface="+mn-lt"/>
                <a:cs typeface="Arial" panose="020B0604020202020204" pitchFamily="34" charset="0"/>
              </a:rPr>
              <a:t>photos of artwork</a:t>
            </a:r>
            <a:r>
              <a:rPr kumimoji="0" lang="en-US" altLang="en-US" sz="2000" b="0" i="0" u="none" strike="noStrike" cap="none" normalizeH="0" baseline="0" dirty="0">
                <a:ln>
                  <a:noFill/>
                </a:ln>
                <a:solidFill>
                  <a:srgbClr val="333333"/>
                </a:solidFill>
                <a:effectLst/>
                <a:latin typeface="+mn-lt"/>
                <a:cs typeface="Arial" panose="020B0604020202020204" pitchFamily="34" charset="0"/>
              </a:rPr>
              <a:t>, include the book's publication information of the text in which the image appears. </a:t>
            </a:r>
            <a:br>
              <a:rPr kumimoji="0" lang="en-US" altLang="en-US" sz="2000" b="0" i="0" u="none" strike="noStrike" cap="none" normalizeH="0" baseline="0" dirty="0">
                <a:ln>
                  <a:noFill/>
                </a:ln>
                <a:solidFill>
                  <a:srgbClr val="333333"/>
                </a:solidFill>
                <a:effectLst/>
                <a:latin typeface="+mn-lt"/>
                <a:cs typeface="Arial" panose="020B0604020202020204" pitchFamily="34" charset="0"/>
              </a:rPr>
            </a:br>
            <a:endParaRPr kumimoji="0" lang="en-US" altLang="en-US" sz="2000" b="0" i="0" u="none" strike="noStrike" cap="none" normalizeH="0" baseline="0" dirty="0">
              <a:ln>
                <a:noFill/>
              </a:ln>
              <a:solidFill>
                <a:srgbClr val="333333"/>
              </a:solidFill>
              <a:effectLst/>
              <a:latin typeface="+mn-lt"/>
              <a:cs typeface="Arial" panose="020B0604020202020204" pitchFamily="34" charset="0"/>
            </a:endParaRPr>
          </a:p>
          <a:p>
            <a:pPr marL="171450" indent="-171450" defTabSz="914400">
              <a:buFont typeface="Arial" panose="020B0604020202020204" pitchFamily="34" charset="0"/>
              <a:buChar char="•"/>
            </a:pPr>
            <a:r>
              <a:rPr kumimoji="0" lang="en-US" altLang="en-US" sz="2000" b="0" i="0" u="none" strike="noStrike" cap="none" normalizeH="0" baseline="0" dirty="0">
                <a:ln>
                  <a:noFill/>
                </a:ln>
                <a:solidFill>
                  <a:srgbClr val="333333"/>
                </a:solidFill>
                <a:effectLst/>
                <a:latin typeface="+mn-lt"/>
                <a:cs typeface="Arial" panose="020B0604020202020204" pitchFamily="34" charset="0"/>
              </a:rPr>
              <a:t>A label and title or caption ordinarily appear directly below the illustration and have the same one-inch margins as the text of the paper. </a:t>
            </a:r>
            <a:br>
              <a:rPr kumimoji="0" lang="en-US" altLang="en-US" sz="2000" b="0" i="0" u="none" strike="noStrike" cap="none" normalizeH="0" baseline="0" dirty="0">
                <a:ln>
                  <a:noFill/>
                </a:ln>
                <a:solidFill>
                  <a:srgbClr val="333333"/>
                </a:solidFill>
                <a:effectLst/>
                <a:latin typeface="+mn-lt"/>
                <a:cs typeface="Arial" panose="020B0604020202020204" pitchFamily="34" charset="0"/>
              </a:rPr>
            </a:br>
            <a:endParaRPr lang="en-US" altLang="en-US" sz="2000" dirty="0">
              <a:solidFill>
                <a:srgbClr val="333333"/>
              </a:solidFill>
              <a:latin typeface="+mn-lt"/>
              <a:cs typeface="Arial" panose="020B0604020202020204" pitchFamily="34" charset="0"/>
            </a:endParaRPr>
          </a:p>
          <a:p>
            <a:pPr marL="171450" marR="0" lvl="0" indent="-171450" algn="l" defTabSz="914400" rtl="0" eaLnBrk="0" fontAlgn="base" latinLnBrk="0" hangingPunct="0">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rgbClr val="333333"/>
                </a:solidFill>
                <a:effectLst/>
                <a:latin typeface="+mn-lt"/>
                <a:cs typeface="Arial" panose="020B0604020202020204" pitchFamily="34" charset="0"/>
              </a:rPr>
              <a:t>Captions should be numbered consecutively</a:t>
            </a:r>
            <a:endParaRPr lang="en-US" altLang="en-US" sz="900" dirty="0">
              <a:solidFill>
                <a:srgbClr val="333333"/>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rgbClr val="333333"/>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900" dirty="0">
              <a:solidFill>
                <a:srgbClr val="333333"/>
              </a:solidFill>
              <a:cs typeface="Arial" panose="020B0604020202020204" pitchFamily="34" charset="0"/>
            </a:endParaRPr>
          </a:p>
        </p:txBody>
      </p:sp>
      <p:pic>
        <p:nvPicPr>
          <p:cNvPr id="1034" name="Picture 10" descr="http://lgimages.s3.amazonaws.com/data/imagemanager/13497/cassat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0072" y="1607408"/>
            <a:ext cx="2555566" cy="334380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8558556" y="4966967"/>
            <a:ext cx="2577081" cy="1400383"/>
          </a:xfrm>
          <a:prstGeom prst="rect">
            <a:avLst/>
          </a:prstGeom>
          <a:noFill/>
        </p:spPr>
        <p:txBody>
          <a:bodyPr wrap="square" rtlCol="0">
            <a:spAutoFit/>
          </a:bodyPr>
          <a:lstStyle/>
          <a:p>
            <a:pPr lvl="0" defTabSz="914400" eaLnBrk="0" fontAlgn="base" hangingPunct="0">
              <a:spcBef>
                <a:spcPct val="0"/>
              </a:spcBef>
              <a:spcAft>
                <a:spcPct val="0"/>
              </a:spcAft>
            </a:pPr>
            <a:endParaRPr lang="en-US" altLang="en-US" sz="800" dirty="0">
              <a:solidFill>
                <a:srgbClr val="333333"/>
              </a:solidFill>
              <a:latin typeface="Arial" panose="020B0604020202020204" pitchFamily="34" charset="0"/>
              <a:cs typeface="Arial" panose="020B0604020202020204" pitchFamily="34" charset="0"/>
            </a:endParaRPr>
          </a:p>
          <a:p>
            <a:pPr lvl="0" defTabSz="914400" eaLnBrk="0" fontAlgn="base" hangingPunct="0">
              <a:spcBef>
                <a:spcPct val="0"/>
              </a:spcBef>
              <a:spcAft>
                <a:spcPct val="0"/>
              </a:spcAft>
            </a:pPr>
            <a:r>
              <a:rPr lang="en-US" altLang="en-US" sz="1100" dirty="0">
                <a:solidFill>
                  <a:srgbClr val="333333"/>
                </a:solidFill>
                <a:latin typeface="Arial" panose="020B0604020202020204" pitchFamily="34" charset="0"/>
                <a:cs typeface="Arial" panose="020B0604020202020204" pitchFamily="34" charset="0"/>
              </a:rPr>
              <a:t>Fig. 1. Mary Cassatt, </a:t>
            </a:r>
            <a:r>
              <a:rPr lang="en-US" altLang="en-US" sz="1100" i="1" dirty="0">
                <a:solidFill>
                  <a:srgbClr val="333333"/>
                </a:solidFill>
                <a:latin typeface="Arial" panose="020B0604020202020204" pitchFamily="34" charset="0"/>
                <a:cs typeface="Arial" panose="020B0604020202020204" pitchFamily="34" charset="0"/>
              </a:rPr>
              <a:t>Mother and Child</a:t>
            </a:r>
            <a:r>
              <a:rPr lang="en-US" altLang="en-US" sz="1100" dirty="0">
                <a:solidFill>
                  <a:srgbClr val="333333"/>
                </a:solidFill>
                <a:latin typeface="Arial" panose="020B0604020202020204" pitchFamily="34" charset="0"/>
                <a:cs typeface="Arial" panose="020B0604020202020204" pitchFamily="34" charset="0"/>
              </a:rPr>
              <a:t>, Wichita Art Museum. Illus. in </a:t>
            </a:r>
            <a:r>
              <a:rPr lang="en-US" altLang="en-US" sz="1100" dirty="0" err="1">
                <a:solidFill>
                  <a:srgbClr val="333333"/>
                </a:solidFill>
                <a:latin typeface="Arial" panose="020B0604020202020204" pitchFamily="34" charset="0"/>
                <a:cs typeface="Arial" panose="020B0604020202020204" pitchFamily="34" charset="0"/>
              </a:rPr>
              <a:t>Novelene</a:t>
            </a:r>
            <a:r>
              <a:rPr lang="en-US" altLang="en-US" sz="1100" dirty="0">
                <a:solidFill>
                  <a:srgbClr val="333333"/>
                </a:solidFill>
                <a:latin typeface="Arial" panose="020B0604020202020204" pitchFamily="34" charset="0"/>
                <a:cs typeface="Arial" panose="020B0604020202020204" pitchFamily="34" charset="0"/>
              </a:rPr>
              <a:t> Ross, Toward an American Identity: Selections from the Wichita Art Museum Collection of American Art  (Wichita, Kansas: Wichita Art Museum, 1997) 107.</a:t>
            </a:r>
          </a:p>
        </p:txBody>
      </p:sp>
      <p:sp>
        <p:nvSpPr>
          <p:cNvPr id="6" name="Title 1">
            <a:extLst>
              <a:ext uri="{FF2B5EF4-FFF2-40B4-BE49-F238E27FC236}">
                <a16:creationId xmlns:a16="http://schemas.microsoft.com/office/drawing/2014/main" id="{C4D961CE-4CA6-4A3C-85BD-9B8EC71306AC}"/>
              </a:ext>
            </a:extLst>
          </p:cNvPr>
          <p:cNvSpPr>
            <a:spLocks noGrp="1"/>
          </p:cNvSpPr>
          <p:nvPr>
            <p:ph type="title"/>
          </p:nvPr>
        </p:nvSpPr>
        <p:spPr>
          <a:xfrm>
            <a:off x="2592924" y="624110"/>
            <a:ext cx="8911687" cy="1280890"/>
          </a:xfrm>
        </p:spPr>
        <p:txBody>
          <a:bodyPr/>
          <a:lstStyle/>
          <a:p>
            <a:r>
              <a:rPr lang="en-US" dirty="0"/>
              <a:t>Captions to Images, and Photos of Artwork</a:t>
            </a:r>
          </a:p>
        </p:txBody>
      </p:sp>
    </p:spTree>
    <p:extLst>
      <p:ext uri="{BB962C8B-B14F-4D97-AF65-F5344CB8AC3E}">
        <p14:creationId xmlns:p14="http://schemas.microsoft.com/office/powerpoint/2010/main" val="169789863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F24E6587871C4A8C3987C34A9C399C" ma:contentTypeVersion="42" ma:contentTypeDescription="Create a new document." ma:contentTypeScope="" ma:versionID="ae2666916944a63e0020f20917e79e55">
  <xsd:schema xmlns:xsd="http://www.w3.org/2001/XMLSchema" xmlns:xs="http://www.w3.org/2001/XMLSchema" xmlns:p="http://schemas.microsoft.com/office/2006/metadata/properties" xmlns:ns3="3698d013-d804-468f-8278-6343906e5994" xmlns:ns4="7de1b342-ca0a-4469-8fa3-1472ee2386a8" targetNamespace="http://schemas.microsoft.com/office/2006/metadata/properties" ma:root="true" ma:fieldsID="1d2ef90a992a52f23e705ca6d14e21c0" ns3:_="" ns4:_="">
    <xsd:import namespace="3698d013-d804-468f-8278-6343906e5994"/>
    <xsd:import namespace="7de1b342-ca0a-4469-8fa3-1472ee2386a8"/>
    <xsd:element name="properties">
      <xsd:complexType>
        <xsd:sequence>
          <xsd:element name="documentManagement">
            <xsd:complexType>
              <xsd:all>
                <xsd:element ref="ns3:SharedWithUsers" minOccurs="0"/>
                <xsd:element ref="ns3:SharingHintHash" minOccurs="0"/>
                <xsd:element ref="ns3:SharedWithDetails" minOccurs="0"/>
                <xsd:element ref="ns4:NotebookType" minOccurs="0"/>
                <xsd:element ref="ns4:FolderType" minOccurs="0"/>
                <xsd:element ref="ns4:Owner" minOccurs="0"/>
                <xsd:element ref="ns4:DefaultSectionNames"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Leaders" minOccurs="0"/>
                <xsd:element ref="ns4:Members" minOccurs="0"/>
                <xsd:element ref="ns4:Member_Groups" minOccurs="0"/>
                <xsd:element ref="ns4:Invited_Leaders" minOccurs="0"/>
                <xsd:element ref="ns4:Invited_Members" minOccurs="0"/>
                <xsd:element ref="ns4:Has_Teacher_Only_SectionGroup" minOccurs="0"/>
                <xsd:element ref="ns4:CultureName" minOccurs="0"/>
                <xsd:element ref="ns4:Is_Collaboration_Space_Locked" minOccurs="0"/>
                <xsd:element ref="ns3:LastSharedByUser" minOccurs="0"/>
                <xsd:element ref="ns3:LastSharedByTime" minOccurs="0"/>
                <xsd:element ref="ns4:Templates" minOccurs="0"/>
                <xsd:element ref="ns4:Self_Registration_Enabled0" minOccurs="0"/>
                <xsd:element ref="ns4:MediaServiceMetadata" minOccurs="0"/>
                <xsd:element ref="ns4:MediaServiceFastMetadata" minOccurs="0"/>
                <xsd:element ref="ns4:TeamsChannelId" minOccurs="0"/>
                <xsd:element ref="ns4:IsNotebookLocked" minOccurs="0"/>
                <xsd:element ref="ns4:Math_Settings" minOccurs="0"/>
                <xsd:element ref="ns4:Distribution_Groups" minOccurs="0"/>
                <xsd:element ref="ns4:LMS_Mappings" minOccurs="0"/>
                <xsd:element ref="ns4:MediaServiceDateTaken" minOccurs="0"/>
                <xsd:element ref="ns4:MediaServiceAutoTags" minOccurs="0"/>
                <xsd:element ref="ns4:MediaServiceGenerationTime" minOccurs="0"/>
                <xsd:element ref="ns4:MediaServiceEventHashCode" minOccurs="0"/>
                <xsd:element ref="ns4:MediaServiceLocation" minOccurs="0"/>
                <xsd:element ref="ns4:MediaServiceOCR" minOccurs="0"/>
                <xsd:element ref="ns4:MediaServiceAutoKeyPoints" minOccurs="0"/>
                <xsd:element ref="ns4:MediaServiceKeyPoints" minOccurs="0"/>
                <xsd:element ref="ns4:Teams_Channel_Section_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98d013-d804-468f-8278-6343906e599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element name="LastSharedByUser" ma:index="30" nillable="true" ma:displayName="Last Shared By User" ma:description="" ma:internalName="LastSharedByUser" ma:readOnly="true">
      <xsd:simpleType>
        <xsd:restriction base="dms:Note">
          <xsd:maxLength value="255"/>
        </xsd:restriction>
      </xsd:simpleType>
    </xsd:element>
    <xsd:element name="LastSharedByTime" ma:index="3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de1b342-ca0a-4469-8fa3-1472ee2386a8" elementFormDefault="qualified">
    <xsd:import namespace="http://schemas.microsoft.com/office/2006/documentManagement/types"/>
    <xsd:import namespace="http://schemas.microsoft.com/office/infopath/2007/PartnerControls"/>
    <xsd:element name="NotebookType" ma:index="11" nillable="true" ma:displayName="Notebook Type" ma:indexed="tru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AppVersion" ma:index="15" nillable="true" ma:displayName="App Version" ma:internalName="AppVersion">
      <xsd:simpleType>
        <xsd:restriction base="dms:Text"/>
      </xsd:simpleType>
    </xsd:element>
    <xsd:element name="Teachers" ma:index="16"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7"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8"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9" nillable="true" ma:displayName="Invited Teachers" ma:internalName="Invited_Teachers">
      <xsd:simpleType>
        <xsd:restriction base="dms:Note">
          <xsd:maxLength value="255"/>
        </xsd:restriction>
      </xsd:simpleType>
    </xsd:element>
    <xsd:element name="Invited_Students" ma:index="20" nillable="true" ma:displayName="Invited Students" ma:internalName="Invited_Students">
      <xsd:simpleType>
        <xsd:restriction base="dms:Note">
          <xsd:maxLength value="255"/>
        </xsd:restriction>
      </xsd:simpleType>
    </xsd:element>
    <xsd:element name="Self_Registration_Enabled" ma:index="21" nillable="true" ma:displayName="Self_Registration_Enabled" ma:internalName="Self_Registration_Enabled">
      <xsd:simpleType>
        <xsd:restriction base="dms:Boolean"/>
      </xsd:simpleType>
    </xsd:element>
    <xsd:element name="Leaders" ma:index="22"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23"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24"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25" nillable="true" ma:displayName="Invited Leaders" ma:internalName="Invited_Leaders">
      <xsd:simpleType>
        <xsd:restriction base="dms:Note">
          <xsd:maxLength value="255"/>
        </xsd:restriction>
      </xsd:simpleType>
    </xsd:element>
    <xsd:element name="Invited_Members" ma:index="26" nillable="true" ma:displayName="Invited Members" ma:internalName="Invited_Members">
      <xsd:simpleType>
        <xsd:restriction base="dms:Note">
          <xsd:maxLength value="255"/>
        </xsd:restriction>
      </xsd:simpleType>
    </xsd:element>
    <xsd:element name="Has_Teacher_Only_SectionGroup" ma:index="27" nillable="true" ma:displayName="Has Teacher Only SectionGroup" ma:internalName="Has_Teacher_Only_SectionGroup">
      <xsd:simpleType>
        <xsd:restriction base="dms:Boolean"/>
      </xsd:simpleType>
    </xsd:element>
    <xsd:element name="CultureName" ma:index="28" nillable="true" ma:displayName="Culture Name" ma:internalName="CultureName">
      <xsd:simpleType>
        <xsd:restriction base="dms:Text"/>
      </xsd:simpleType>
    </xsd:element>
    <xsd:element name="Is_Collaboration_Space_Locked" ma:index="29" nillable="true" ma:displayName="Is Collaboration Space Locked" ma:internalName="Is_Collaboration_Space_Locked">
      <xsd:simpleType>
        <xsd:restriction base="dms:Boolean"/>
      </xsd:simpleType>
    </xsd:element>
    <xsd:element name="Templates" ma:index="32" nillable="true" ma:displayName="Templates" ma:internalName="Templates">
      <xsd:simpleType>
        <xsd:restriction base="dms:Note">
          <xsd:maxLength value="255"/>
        </xsd:restriction>
      </xsd:simpleType>
    </xsd:element>
    <xsd:element name="Self_Registration_Enabled0" ma:index="33" nillable="true" ma:displayName="Self Registration Enabled" ma:internalName="Self_Registration_Enabled0">
      <xsd:simpleType>
        <xsd:restriction base="dms:Boolean"/>
      </xsd:simpleType>
    </xsd:element>
    <xsd:element name="MediaServiceMetadata" ma:index="34" nillable="true" ma:displayName="MediaServiceMetadata" ma:hidden="true" ma:internalName="MediaServiceMetadata" ma:readOnly="true">
      <xsd:simpleType>
        <xsd:restriction base="dms:Note"/>
      </xsd:simpleType>
    </xsd:element>
    <xsd:element name="MediaServiceFastMetadata" ma:index="35" nillable="true" ma:displayName="MediaServiceFastMetadata" ma:hidden="true" ma:internalName="MediaServiceFastMetadata" ma:readOnly="true">
      <xsd:simpleType>
        <xsd:restriction base="dms:Note"/>
      </xsd:simpleType>
    </xsd:element>
    <xsd:element name="TeamsChannelId" ma:index="36" nillable="true" ma:displayName="Teams Channel Id" ma:internalName="TeamsChannelId">
      <xsd:simpleType>
        <xsd:restriction base="dms:Text"/>
      </xsd:simpleType>
    </xsd:element>
    <xsd:element name="IsNotebookLocked" ma:index="37" nillable="true" ma:displayName="Is Notebook Locked" ma:internalName="IsNotebookLocked">
      <xsd:simpleType>
        <xsd:restriction base="dms:Boolean"/>
      </xsd:simpleType>
    </xsd:element>
    <xsd:element name="Math_Settings" ma:index="38" nillable="true" ma:displayName="Math Settings" ma:internalName="Math_Settings">
      <xsd:simpleType>
        <xsd:restriction base="dms:Text"/>
      </xsd:simpleType>
    </xsd:element>
    <xsd:element name="Distribution_Groups" ma:index="39" nillable="true" ma:displayName="Distribution Groups" ma:internalName="Distribution_Groups">
      <xsd:simpleType>
        <xsd:restriction base="dms:Note">
          <xsd:maxLength value="255"/>
        </xsd:restriction>
      </xsd:simpleType>
    </xsd:element>
    <xsd:element name="LMS_Mappings" ma:index="40" nillable="true" ma:displayName="LMS Mappings" ma:internalName="LMS_Mappings">
      <xsd:simpleType>
        <xsd:restriction base="dms:Note">
          <xsd:maxLength value="255"/>
        </xsd:restriction>
      </xsd:simpleType>
    </xsd:element>
    <xsd:element name="MediaServiceDateTaken" ma:index="41" nillable="true" ma:displayName="MediaServiceDateTaken" ma:hidden="true" ma:internalName="MediaServiceDateTaken" ma:readOnly="true">
      <xsd:simpleType>
        <xsd:restriction base="dms:Text"/>
      </xsd:simpleType>
    </xsd:element>
    <xsd:element name="MediaServiceAutoTags" ma:index="42" nillable="true" ma:displayName="Tags" ma:internalName="MediaServiceAutoTags" ma:readOnly="true">
      <xsd:simpleType>
        <xsd:restriction base="dms:Text"/>
      </xsd:simpleType>
    </xsd:element>
    <xsd:element name="MediaServiceGenerationTime" ma:index="43" nillable="true" ma:displayName="MediaServiceGenerationTime" ma:hidden="true" ma:internalName="MediaServiceGenerationTime" ma:readOnly="true">
      <xsd:simpleType>
        <xsd:restriction base="dms:Text"/>
      </xsd:simpleType>
    </xsd:element>
    <xsd:element name="MediaServiceEventHashCode" ma:index="44" nillable="true" ma:displayName="MediaServiceEventHashCode" ma:hidden="true" ma:internalName="MediaServiceEventHashCode" ma:readOnly="true">
      <xsd:simpleType>
        <xsd:restriction base="dms:Text"/>
      </xsd:simpleType>
    </xsd:element>
    <xsd:element name="MediaServiceLocation" ma:index="45" nillable="true" ma:displayName="Location" ma:internalName="MediaServiceLocation" ma:readOnly="true">
      <xsd:simpleType>
        <xsd:restriction base="dms:Text"/>
      </xsd:simpleType>
    </xsd:element>
    <xsd:element name="MediaServiceOCR" ma:index="46" nillable="true" ma:displayName="Extracted Text" ma:internalName="MediaServiceOCR" ma:readOnly="true">
      <xsd:simpleType>
        <xsd:restriction base="dms:Note">
          <xsd:maxLength value="255"/>
        </xsd:restriction>
      </xsd:simpleType>
    </xsd:element>
    <xsd:element name="MediaServiceAutoKeyPoints" ma:index="47" nillable="true" ma:displayName="MediaServiceAutoKeyPoints" ma:hidden="true" ma:internalName="MediaServiceAutoKeyPoints" ma:readOnly="true">
      <xsd:simpleType>
        <xsd:restriction base="dms:Note"/>
      </xsd:simpleType>
    </xsd:element>
    <xsd:element name="MediaServiceKeyPoints" ma:index="48" nillable="true" ma:displayName="KeyPoints" ma:internalName="MediaServiceKeyPoints" ma:readOnly="true">
      <xsd:simpleType>
        <xsd:restriction base="dms:Note">
          <xsd:maxLength value="255"/>
        </xsd:restriction>
      </xsd:simpleType>
    </xsd:element>
    <xsd:element name="Teams_Channel_Section_Location" ma:index="49" nillable="true" ma:displayName="Teams Channel Section Location" ma:internalName="Teams_Channel_Section_Locat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sNotebookLocked xmlns="7de1b342-ca0a-4469-8fa3-1472ee2386a8" xsi:nil="true"/>
    <Teachers xmlns="7de1b342-ca0a-4469-8fa3-1472ee2386a8">
      <UserInfo>
        <DisplayName/>
        <AccountId xsi:nil="true"/>
        <AccountType/>
      </UserInfo>
    </Teachers>
    <Leaders xmlns="7de1b342-ca0a-4469-8fa3-1472ee2386a8">
      <UserInfo>
        <DisplayName/>
        <AccountId xsi:nil="true"/>
        <AccountType/>
      </UserInfo>
    </Leaders>
    <Self_Registration_Enabled xmlns="7de1b342-ca0a-4469-8fa3-1472ee2386a8" xsi:nil="true"/>
    <Math_Settings xmlns="7de1b342-ca0a-4469-8fa3-1472ee2386a8" xsi:nil="true"/>
    <LMS_Mappings xmlns="7de1b342-ca0a-4469-8fa3-1472ee2386a8" xsi:nil="true"/>
    <FolderType xmlns="7de1b342-ca0a-4469-8fa3-1472ee2386a8" xsi:nil="true"/>
    <Students xmlns="7de1b342-ca0a-4469-8fa3-1472ee2386a8">
      <UserInfo>
        <DisplayName/>
        <AccountId xsi:nil="true"/>
        <AccountType/>
      </UserInfo>
    </Students>
    <Templates xmlns="7de1b342-ca0a-4469-8fa3-1472ee2386a8" xsi:nil="true"/>
    <DefaultSectionNames xmlns="7de1b342-ca0a-4469-8fa3-1472ee2386a8" xsi:nil="true"/>
    <Is_Collaboration_Space_Locked xmlns="7de1b342-ca0a-4469-8fa3-1472ee2386a8" xsi:nil="true"/>
    <Teams_Channel_Section_Location xmlns="7de1b342-ca0a-4469-8fa3-1472ee2386a8" xsi:nil="true"/>
    <AppVersion xmlns="7de1b342-ca0a-4469-8fa3-1472ee2386a8" xsi:nil="true"/>
    <Invited_Teachers xmlns="7de1b342-ca0a-4469-8fa3-1472ee2386a8" xsi:nil="true"/>
    <NotebookType xmlns="7de1b342-ca0a-4469-8fa3-1472ee2386a8" xsi:nil="true"/>
    <Student_Groups xmlns="7de1b342-ca0a-4469-8fa3-1472ee2386a8">
      <UserInfo>
        <DisplayName/>
        <AccountId xsi:nil="true"/>
        <AccountType/>
      </UserInfo>
    </Student_Groups>
    <Owner xmlns="7de1b342-ca0a-4469-8fa3-1472ee2386a8">
      <UserInfo>
        <DisplayName/>
        <AccountId xsi:nil="true"/>
        <AccountType/>
      </UserInfo>
    </Owner>
    <Distribution_Groups xmlns="7de1b342-ca0a-4469-8fa3-1472ee2386a8" xsi:nil="true"/>
    <Member_Groups xmlns="7de1b342-ca0a-4469-8fa3-1472ee2386a8">
      <UserInfo>
        <DisplayName/>
        <AccountId xsi:nil="true"/>
        <AccountType/>
      </UserInfo>
    </Member_Groups>
    <Has_Teacher_Only_SectionGroup xmlns="7de1b342-ca0a-4469-8fa3-1472ee2386a8" xsi:nil="true"/>
    <Self_Registration_Enabled0 xmlns="7de1b342-ca0a-4469-8fa3-1472ee2386a8" xsi:nil="true"/>
    <Invited_Members xmlns="7de1b342-ca0a-4469-8fa3-1472ee2386a8" xsi:nil="true"/>
    <Invited_Students xmlns="7de1b342-ca0a-4469-8fa3-1472ee2386a8" xsi:nil="true"/>
    <Invited_Leaders xmlns="7de1b342-ca0a-4469-8fa3-1472ee2386a8" xsi:nil="true"/>
    <TeamsChannelId xmlns="7de1b342-ca0a-4469-8fa3-1472ee2386a8" xsi:nil="true"/>
    <CultureName xmlns="7de1b342-ca0a-4469-8fa3-1472ee2386a8" xsi:nil="true"/>
    <Members xmlns="7de1b342-ca0a-4469-8fa3-1472ee2386a8">
      <UserInfo>
        <DisplayName/>
        <AccountId xsi:nil="true"/>
        <AccountType/>
      </UserInfo>
    </Members>
  </documentManagement>
</p:properties>
</file>

<file path=customXml/itemProps1.xml><?xml version="1.0" encoding="utf-8"?>
<ds:datastoreItem xmlns:ds="http://schemas.openxmlformats.org/officeDocument/2006/customXml" ds:itemID="{DBBD0E33-7C27-4BA8-B0C6-7726633A5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98d013-d804-468f-8278-6343906e5994"/>
    <ds:schemaRef ds:uri="7de1b342-ca0a-4469-8fa3-1472ee2386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CE63347-F658-459A-95AE-D4BA202221D8}">
  <ds:schemaRefs>
    <ds:schemaRef ds:uri="http://schemas.microsoft.com/sharepoint/v3/contenttype/forms"/>
  </ds:schemaRefs>
</ds:datastoreItem>
</file>

<file path=customXml/itemProps3.xml><?xml version="1.0" encoding="utf-8"?>
<ds:datastoreItem xmlns:ds="http://schemas.openxmlformats.org/officeDocument/2006/customXml" ds:itemID="{289D25B0-6F4F-4F23-BF93-EBD91FCEAD8A}">
  <ds:schemaRefs>
    <ds:schemaRef ds:uri="http://schemas.microsoft.com/office/2006/metadata/properties"/>
    <ds:schemaRef ds:uri="http://schemas.microsoft.com/office/infopath/2007/PartnerControls"/>
    <ds:schemaRef ds:uri="7de1b342-ca0a-4469-8fa3-1472ee2386a8"/>
  </ds:schemaRefs>
</ds:datastoreItem>
</file>

<file path=docProps/app.xml><?xml version="1.0" encoding="utf-8"?>
<Properties xmlns="http://schemas.openxmlformats.org/officeDocument/2006/extended-properties" xmlns:vt="http://schemas.openxmlformats.org/officeDocument/2006/docPropsVTypes">
  <Template>Wisp</Template>
  <TotalTime>221</TotalTime>
  <Words>708</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inherit</vt:lpstr>
      <vt:lpstr>Wingdings 3</vt:lpstr>
      <vt:lpstr>Wisp</vt:lpstr>
      <vt:lpstr>MLA 8th Edition</vt:lpstr>
      <vt:lpstr>The MLA core elements are as follows:</vt:lpstr>
      <vt:lpstr>books</vt:lpstr>
      <vt:lpstr>Article in a Journal</vt:lpstr>
      <vt:lpstr>Important Note on the Use of URLs in MLA </vt:lpstr>
      <vt:lpstr>No page number: use URL </vt:lpstr>
      <vt:lpstr>Links to other examples – owl Purdue</vt:lpstr>
      <vt:lpstr>In-text Citation</vt:lpstr>
      <vt:lpstr>Captions to Images, and Photos of Artwork</vt:lpstr>
      <vt:lpstr>Works Cited</vt:lpstr>
    </vt:vector>
  </TitlesOfParts>
  <Company>Utica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 8th Edition</dc:title>
  <dc:creator>YEOKUM, AMY JO</dc:creator>
  <cp:lastModifiedBy>YEOKUM, AMY JO</cp:lastModifiedBy>
  <cp:revision>31</cp:revision>
  <dcterms:created xsi:type="dcterms:W3CDTF">2016-05-09T11:47:22Z</dcterms:created>
  <dcterms:modified xsi:type="dcterms:W3CDTF">2020-11-16T17:17:36Z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0x010100ABF24E6587871C4A8C3987C34A9C399C</vt:lpwstr>
  </property>
</Properties>
</file>