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 id="2147483852" r:id="rId2"/>
  </p:sldMasterIdLst>
  <p:sldIdLst>
    <p:sldId id="256" r:id="rId3"/>
    <p:sldId id="257" r:id="rId4"/>
    <p:sldId id="258"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8BFEFFA7-7297-41A2-930B-6154CD3C80DA}" type="datetime1">
              <a:rPr lang="en-US" smtClean="0"/>
              <a:pPr>
                <a:defRPr/>
              </a:pPr>
              <a:t>10/18/2016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C676C995-2CC4-4BBB-8158-851EBFC09BB3}" type="slidenum">
              <a:rPr lang="en-US" smtClean="0"/>
              <a:pPr>
                <a:defRPr/>
              </a:pPr>
              <a:t>‹#›</a:t>
            </a:fld>
            <a:endParaRPr lang="en-US"/>
          </a:p>
        </p:txBody>
      </p:sp>
    </p:spTree>
    <p:extLst>
      <p:ext uri="{BB962C8B-B14F-4D97-AF65-F5344CB8AC3E}">
        <p14:creationId xmlns:p14="http://schemas.microsoft.com/office/powerpoint/2010/main" val="2197616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89740CD5-9504-4151-8041-2F36024EFF6D}" type="datetime1">
              <a:rPr lang="en-US" smtClean="0"/>
              <a:pPr>
                <a:defRPr/>
              </a:pPr>
              <a:t>10/18/2016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D414F65-E128-4988-8B5C-9DD1F07F1B05}" type="slidenum">
              <a:rPr lang="en-US" smtClean="0"/>
              <a:pPr>
                <a:defRPr/>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extLst>
      <p:ext uri="{BB962C8B-B14F-4D97-AF65-F5344CB8AC3E}">
        <p14:creationId xmlns:p14="http://schemas.microsoft.com/office/powerpoint/2010/main" val="31505418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89DD6490-D110-4B24-A982-38E737DA45EE}" type="datetime1">
              <a:rPr lang="en-US" smtClean="0"/>
              <a:pPr>
                <a:defRPr/>
              </a:pPr>
              <a:t>10/18/2016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B79860F-86FB-412B-94F7-45700D6B2130}" type="slidenum">
              <a:rPr lang="en-US" smtClean="0"/>
              <a:pPr>
                <a:defRPr/>
              </a:pPr>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extLst>
      <p:ext uri="{BB962C8B-B14F-4D97-AF65-F5344CB8AC3E}">
        <p14:creationId xmlns:p14="http://schemas.microsoft.com/office/powerpoint/2010/main" val="4048244504"/>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2BDCC79B-1011-4793-B787-2B467C863C15}" type="datetime1">
              <a:rPr lang="en-US" smtClean="0"/>
              <a:pPr>
                <a:defRPr/>
              </a:pPr>
              <a:t>10/18/2016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1E41CA8-2925-4E36-B2A5-E704798CBFC6}" type="slidenum">
              <a:rPr lang="en-US" smtClean="0"/>
              <a:pPr>
                <a:defRPr/>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extLst>
      <p:ext uri="{BB962C8B-B14F-4D97-AF65-F5344CB8AC3E}">
        <p14:creationId xmlns:p14="http://schemas.microsoft.com/office/powerpoint/2010/main" val="4231914378"/>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228C934E-FEC1-476A-8016-67CF80DA4FA6}" type="datetime1">
              <a:rPr lang="en-US" smtClean="0"/>
              <a:pPr>
                <a:defRPr/>
              </a:pPr>
              <a:t>10/18/2016</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EAC23F91-A661-4904-B782-C12E13508070}" type="slidenum">
              <a:rPr lang="en-US" smtClean="0"/>
              <a:pPr>
                <a:defRPr/>
              </a:pPr>
              <a:t>‹#›</a:t>
            </a:fld>
            <a:endParaRPr lang="en-US"/>
          </a:p>
        </p:txBody>
      </p:sp>
    </p:spTree>
    <p:extLst>
      <p:ext uri="{BB962C8B-B14F-4D97-AF65-F5344CB8AC3E}">
        <p14:creationId xmlns:p14="http://schemas.microsoft.com/office/powerpoint/2010/main" val="969430077"/>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FDA9C972-68A5-452A-92B1-F07E096C22F5}" type="datetime1">
              <a:rPr lang="en-US" smtClean="0"/>
              <a:pPr>
                <a:defRPr/>
              </a:pPr>
              <a:t>10/18/2016</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5ADDD40-FDED-40A0-A6FD-0268AC3CFB20}" type="slidenum">
              <a:rPr lang="en-US" smtClean="0"/>
              <a:pPr>
                <a:defRPr/>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extLst>
      <p:ext uri="{BB962C8B-B14F-4D97-AF65-F5344CB8AC3E}">
        <p14:creationId xmlns:p14="http://schemas.microsoft.com/office/powerpoint/2010/main" val="199556644"/>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D522FE4-CBB0-4D08-9C34-04FA7B98851D}" type="datetime1">
              <a:rPr lang="en-US" smtClean="0"/>
              <a:pPr>
                <a:defRPr/>
              </a:pPr>
              <a:t>10/18/2016</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5777AEC-B5C0-432B-ABDF-C4FA8F90EA28}" type="slidenum">
              <a:rPr lang="en-US" smtClean="0"/>
              <a:pPr>
                <a:defRPr/>
              </a:pPr>
              <a:t>‹#›</a:t>
            </a:fld>
            <a:endParaRPr lang="en-US"/>
          </a:p>
        </p:txBody>
      </p:sp>
    </p:spTree>
    <p:extLst>
      <p:ext uri="{BB962C8B-B14F-4D97-AF65-F5344CB8AC3E}">
        <p14:creationId xmlns:p14="http://schemas.microsoft.com/office/powerpoint/2010/main" val="11964679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pPr>
              <a:defRPr/>
            </a:pPr>
            <a:fld id="{BDAACE02-5649-451F-A636-F865B3898E8B}" type="datetime1">
              <a:rPr lang="en-US" smtClean="0"/>
              <a:pPr>
                <a:defRPr/>
              </a:pPr>
              <a:t>10/18/2016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74E08F8-38D4-40AF-B700-92227C913FD6}" type="slidenum">
              <a:rPr lang="en-US" smtClean="0"/>
              <a:pPr>
                <a:defRPr/>
              </a:pPr>
              <a:t>‹#›</a:t>
            </a:fld>
            <a:endParaRPr lang="en-US"/>
          </a:p>
        </p:txBody>
      </p:sp>
    </p:spTree>
    <p:extLst>
      <p:ext uri="{BB962C8B-B14F-4D97-AF65-F5344CB8AC3E}">
        <p14:creationId xmlns:p14="http://schemas.microsoft.com/office/powerpoint/2010/main" val="215080906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11E8A596-ECB8-4C6B-9CC0-342A5EC5146B}" type="datetime1">
              <a:rPr lang="en-US" smtClean="0"/>
              <a:pPr>
                <a:defRPr/>
              </a:pPr>
              <a:t>10/18/2016</a:t>
            </a:fld>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55EF04AC-9B54-444E-8467-0F59F0EF5091}" type="slidenum">
              <a:rPr lang="en-US" smtClean="0"/>
              <a:pPr>
                <a:defRPr/>
              </a:pPr>
              <a:t>‹#›</a:t>
            </a:fld>
            <a:endParaRPr lang="en-US"/>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Right Triangle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extLst>
      <p:ext uri="{BB962C8B-B14F-4D97-AF65-F5344CB8AC3E}">
        <p14:creationId xmlns:p14="http://schemas.microsoft.com/office/powerpoint/2010/main" val="2028328916"/>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F2CD571-D3D1-48F4-9569-9CB4D165B1EF}" type="datetime1">
              <a:rPr lang="en-US" smtClean="0"/>
              <a:pPr>
                <a:defRPr/>
              </a:pPr>
              <a:t>10/18/2016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196433A-8E28-4439-A57F-9819D7AE69C8}" type="slidenum">
              <a:rPr lang="en-US" smtClean="0"/>
              <a:pPr>
                <a:defRPr/>
              </a:pPr>
              <a:t>‹#›</a:t>
            </a:fld>
            <a:endParaRPr lang="en-US"/>
          </a:p>
        </p:txBody>
      </p:sp>
    </p:spTree>
    <p:extLst>
      <p:ext uri="{BB962C8B-B14F-4D97-AF65-F5344CB8AC3E}">
        <p14:creationId xmlns:p14="http://schemas.microsoft.com/office/powerpoint/2010/main" val="6601228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26F27757-E4C1-4C23-9E57-22C09DE5981C}" type="datetime1">
              <a:rPr lang="en-US" smtClean="0"/>
              <a:pPr>
                <a:defRPr/>
              </a:pPr>
              <a:t>10/18/2016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4DE6E83-DDBA-4BB4-914F-1D7094679EA7}" type="slidenum">
              <a:rPr lang="en-US" smtClean="0"/>
              <a:pPr>
                <a:defRPr/>
              </a:pPr>
              <a:t>‹#›</a:t>
            </a:fld>
            <a:endParaRPr lang="en-US"/>
          </a:p>
        </p:txBody>
      </p:sp>
    </p:spTree>
    <p:extLst>
      <p:ext uri="{BB962C8B-B14F-4D97-AF65-F5344CB8AC3E}">
        <p14:creationId xmlns:p14="http://schemas.microsoft.com/office/powerpoint/2010/main" val="236793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10/18/2016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10/18/2016</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10/18/2016</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10/18/2016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10/18/2016</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10/18/2016</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Right Triangle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FAD1C823-B196-4042-BC06-06C14F8CD2F2}" type="datetime1">
              <a:rPr lang="en-US" smtClean="0"/>
              <a:pPr>
                <a:defRPr/>
              </a:pPr>
              <a:t>10/18/2016</a:t>
            </a:fld>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0244F04D-FB4B-4F6B-BC5C-CABCD9CC04BA}" type="slidenum">
              <a:rPr lang="en-US" smtClean="0"/>
              <a:pPr>
                <a:defRPr/>
              </a:pPr>
              <a:t>‹#›</a:t>
            </a:fld>
            <a:endParaRPr lang="en-US"/>
          </a:p>
        </p:txBody>
      </p:sp>
    </p:spTree>
    <p:extLst>
      <p:ext uri="{BB962C8B-B14F-4D97-AF65-F5344CB8AC3E}">
        <p14:creationId xmlns:p14="http://schemas.microsoft.com/office/powerpoint/2010/main" val="2706746888"/>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514600"/>
            <a:ext cx="8229600" cy="1143000"/>
          </a:xfrm>
        </p:spPr>
        <p:txBody>
          <a:bodyPr>
            <a:noAutofit/>
          </a:bodyPr>
          <a:lstStyle/>
          <a:p>
            <a:pPr eaLnBrk="1" hangingPunct="1">
              <a:defRPr/>
            </a:pPr>
            <a:r>
              <a:rPr lang="en-US" sz="5300" dirty="0"/>
              <a:t>Theater Extended Essay</a:t>
            </a:r>
            <a:endParaRPr lang="en-US" sz="5300" dirty="0"/>
          </a:p>
        </p:txBody>
      </p:sp>
    </p:spTree>
    <p:extLst>
      <p:ext uri="{BB962C8B-B14F-4D97-AF65-F5344CB8AC3E}">
        <p14:creationId xmlns:p14="http://schemas.microsoft.com/office/powerpoint/2010/main" val="2374580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a:lstStyle/>
          <a:p>
            <a:pPr eaLnBrk="1" hangingPunct="1"/>
            <a:r>
              <a:rPr lang="en-US" smtClean="0"/>
              <a:t>An extended essay in theatre provides students with an opportunity:</a:t>
            </a:r>
          </a:p>
          <a:p>
            <a:pPr lvl="1" eaLnBrk="1" hangingPunct="1"/>
            <a:r>
              <a:rPr lang="en-US" smtClean="0"/>
              <a:t>to undertake independent research into a topic of their choice</a:t>
            </a:r>
          </a:p>
          <a:p>
            <a:pPr lvl="1" eaLnBrk="1" hangingPunct="1"/>
            <a:r>
              <a:rPr lang="en-US" smtClean="0"/>
              <a:t>to apply a range of skills in order to develop and explore a focused research question appropriate to theatre in an imaginative and critical way</a:t>
            </a:r>
          </a:p>
          <a:p>
            <a:pPr lvl="1" eaLnBrk="1" hangingPunct="1"/>
            <a:r>
              <a:rPr lang="en-US" smtClean="0"/>
              <a:t>to test and validate their research by considering its effect on the practice of the investigated theatre form.</a:t>
            </a:r>
          </a:p>
          <a:p>
            <a:pPr eaLnBrk="1" hangingPunct="1"/>
            <a:endParaRPr lang="en-US" smtClean="0"/>
          </a:p>
        </p:txBody>
      </p:sp>
      <p:sp>
        <p:nvSpPr>
          <p:cNvPr id="2" name="Title 1"/>
          <p:cNvSpPr>
            <a:spLocks noGrp="1"/>
          </p:cNvSpPr>
          <p:nvPr>
            <p:ph type="title"/>
          </p:nvPr>
        </p:nvSpPr>
        <p:spPr/>
        <p:txBody>
          <a:bodyPr/>
          <a:lstStyle/>
          <a:p>
            <a:pPr eaLnBrk="1" hangingPunct="1">
              <a:defRPr/>
            </a:pPr>
            <a:r>
              <a:rPr lang="en-US" dirty="0" smtClean="0">
                <a:ea typeface="+mj-ea"/>
              </a:rPr>
              <a:t>Overview</a:t>
            </a:r>
            <a:endParaRPr lang="en-US" dirty="0">
              <a:ea typeface="+mj-ea"/>
            </a:endParaRPr>
          </a:p>
        </p:txBody>
      </p:sp>
    </p:spTree>
    <p:extLst>
      <p:ext uri="{BB962C8B-B14F-4D97-AF65-F5344CB8AC3E}">
        <p14:creationId xmlns:p14="http://schemas.microsoft.com/office/powerpoint/2010/main" val="824283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p:txBody>
          <a:bodyPr/>
          <a:lstStyle/>
          <a:p>
            <a:pPr eaLnBrk="1" hangingPunct="1"/>
            <a:r>
              <a:rPr lang="en-US" smtClean="0"/>
              <a:t>The use of appropriate theatrical sources that encourages the application of relevant theatrical concepts, theories or ideas.</a:t>
            </a:r>
          </a:p>
          <a:p>
            <a:pPr eaLnBrk="1" hangingPunct="1"/>
            <a:r>
              <a:rPr lang="en-US" dirty="0" smtClean="0"/>
              <a:t>Absolute reliance on textbooks and web sites is discouraged.</a:t>
            </a:r>
          </a:p>
          <a:p>
            <a:pPr eaLnBrk="1" hangingPunct="1"/>
            <a:r>
              <a:rPr lang="en-US" dirty="0" smtClean="0"/>
              <a:t>Sources should be consulted in conjunction with other relevant research material as support material for the student's own original research.</a:t>
            </a:r>
          </a:p>
          <a:p>
            <a:pPr eaLnBrk="1" hangingPunct="1"/>
            <a:endParaRPr lang="en-US" dirty="0" smtClean="0"/>
          </a:p>
        </p:txBody>
      </p:sp>
      <p:sp>
        <p:nvSpPr>
          <p:cNvPr id="2" name="Title 1"/>
          <p:cNvSpPr>
            <a:spLocks noGrp="1"/>
          </p:cNvSpPr>
          <p:nvPr>
            <p:ph type="title"/>
          </p:nvPr>
        </p:nvSpPr>
        <p:spPr/>
        <p:txBody>
          <a:bodyPr/>
          <a:lstStyle/>
          <a:p>
            <a:pPr eaLnBrk="1" hangingPunct="1">
              <a:defRPr/>
            </a:pPr>
            <a:r>
              <a:rPr lang="en-US" dirty="0" smtClean="0">
                <a:ea typeface="+mj-ea"/>
              </a:rPr>
              <a:t>Research is generated by…</a:t>
            </a:r>
            <a:endParaRPr lang="en-US" dirty="0">
              <a:ea typeface="+mj-ea"/>
            </a:endParaRPr>
          </a:p>
        </p:txBody>
      </p:sp>
    </p:spTree>
    <p:extLst>
      <p:ext uri="{BB962C8B-B14F-4D97-AF65-F5344CB8AC3E}">
        <p14:creationId xmlns:p14="http://schemas.microsoft.com/office/powerpoint/2010/main" val="1765024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p:txBody>
          <a:bodyPr/>
          <a:lstStyle/>
          <a:p>
            <a:pPr eaLnBrk="1" hangingPunct="1"/>
            <a:r>
              <a:rPr lang="en-US" smtClean="0"/>
              <a:t>not be too broad as such essays are rarely successful</a:t>
            </a:r>
          </a:p>
          <a:p>
            <a:pPr eaLnBrk="1" hangingPunct="1"/>
            <a:r>
              <a:rPr lang="en-US" smtClean="0"/>
              <a:t>have a research question that is well focused, thus encouraging analysis in depth rather than breadth.</a:t>
            </a:r>
          </a:p>
          <a:p>
            <a:pPr eaLnBrk="1" hangingPunct="1"/>
            <a:r>
              <a:rPr lang="en-US" smtClean="0"/>
              <a:t>The emphasis of the extended essay should always be on written analysis, interpretation, evaluation, and the construction and development of a sound argument.</a:t>
            </a:r>
          </a:p>
          <a:p>
            <a:pPr eaLnBrk="1" hangingPunct="1">
              <a:buFont typeface="Wingdings 2" charset="2"/>
              <a:buNone/>
            </a:pPr>
            <a:endParaRPr lang="en-US" smtClean="0"/>
          </a:p>
        </p:txBody>
      </p:sp>
      <p:sp>
        <p:nvSpPr>
          <p:cNvPr id="2" name="Title 1"/>
          <p:cNvSpPr>
            <a:spLocks noGrp="1"/>
          </p:cNvSpPr>
          <p:nvPr>
            <p:ph type="title"/>
          </p:nvPr>
        </p:nvSpPr>
        <p:spPr/>
        <p:txBody>
          <a:bodyPr>
            <a:normAutofit/>
          </a:bodyPr>
          <a:lstStyle/>
          <a:p>
            <a:pPr eaLnBrk="1" hangingPunct="1">
              <a:defRPr/>
            </a:pPr>
            <a:r>
              <a:rPr lang="en-US" dirty="0" smtClean="0">
                <a:ea typeface="+mj-ea"/>
              </a:rPr>
              <a:t>Theater Extended Essay Must…</a:t>
            </a:r>
            <a:endParaRPr lang="en-US" dirty="0">
              <a:ea typeface="+mj-ea"/>
            </a:endParaRPr>
          </a:p>
        </p:txBody>
      </p:sp>
    </p:spTree>
    <p:extLst>
      <p:ext uri="{BB962C8B-B14F-4D97-AF65-F5344CB8AC3E}">
        <p14:creationId xmlns:p14="http://schemas.microsoft.com/office/powerpoint/2010/main" val="446838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1981200" y="1295401"/>
            <a:ext cx="8229600" cy="4708525"/>
          </a:xfrm>
        </p:spPr>
        <p:txBody>
          <a:bodyPr>
            <a:normAutofit lnSpcReduction="10000"/>
          </a:bodyPr>
          <a:lstStyle/>
          <a:p>
            <a:pPr eaLnBrk="1" hangingPunct="1"/>
            <a:r>
              <a:rPr lang="en-US" smtClean="0"/>
              <a:t>An investigation into the functions of mask in two of Zeami Motokiyo’s Noh</a:t>
            </a:r>
          </a:p>
          <a:p>
            <a:pPr eaLnBrk="1" hangingPunct="1"/>
            <a:r>
              <a:rPr lang="en-US" smtClean="0"/>
              <a:t>Female stereotypes and their performance in a selection of Brecht’s plays.</a:t>
            </a:r>
          </a:p>
          <a:p>
            <a:pPr eaLnBrk="1" hangingPunct="1"/>
            <a:r>
              <a:rPr lang="en-US" smtClean="0"/>
              <a:t>An examination of Soyinka’s use of rhythm in acting, based on an in-depth exploration of one Soyinka’s plays.</a:t>
            </a:r>
          </a:p>
          <a:p>
            <a:pPr eaLnBrk="1" hangingPunct="1"/>
            <a:r>
              <a:rPr lang="en-US" smtClean="0"/>
              <a:t>A study of the effects of the use of fabrics and lighting in </a:t>
            </a:r>
            <a:r>
              <a:rPr lang="en-US" i="1" smtClean="0"/>
              <a:t>The Tempest</a:t>
            </a:r>
            <a:r>
              <a:rPr lang="en-US" smtClean="0"/>
              <a:t>.</a:t>
            </a:r>
          </a:p>
          <a:p>
            <a:pPr eaLnBrk="1" hangingPunct="1"/>
            <a:r>
              <a:rPr lang="en-US" smtClean="0"/>
              <a:t>A study on the use of fans in Restoration comedy.</a:t>
            </a:r>
          </a:p>
        </p:txBody>
      </p:sp>
      <p:sp>
        <p:nvSpPr>
          <p:cNvPr id="2" name="Title 1"/>
          <p:cNvSpPr>
            <a:spLocks noGrp="1"/>
          </p:cNvSpPr>
          <p:nvPr>
            <p:ph type="title"/>
          </p:nvPr>
        </p:nvSpPr>
        <p:spPr/>
        <p:txBody>
          <a:bodyPr/>
          <a:lstStyle/>
          <a:p>
            <a:pPr eaLnBrk="1" hangingPunct="1">
              <a:defRPr/>
            </a:pPr>
            <a:r>
              <a:rPr lang="en-US" dirty="0" smtClean="0">
                <a:ea typeface="+mj-ea"/>
              </a:rPr>
              <a:t>Sample Theater Topics</a:t>
            </a:r>
            <a:endParaRPr lang="en-US" dirty="0">
              <a:ea typeface="+mj-ea"/>
            </a:endParaRPr>
          </a:p>
        </p:txBody>
      </p:sp>
    </p:spTree>
    <p:extLst>
      <p:ext uri="{BB962C8B-B14F-4D97-AF65-F5344CB8AC3E}">
        <p14:creationId xmlns:p14="http://schemas.microsoft.com/office/powerpoint/2010/main" val="3253476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1981200" y="1219201"/>
            <a:ext cx="8229600" cy="4708525"/>
          </a:xfrm>
        </p:spPr>
        <p:txBody>
          <a:bodyPr>
            <a:normAutofit fontScale="92500" lnSpcReduction="10000"/>
          </a:bodyPr>
          <a:lstStyle/>
          <a:p>
            <a:pPr eaLnBrk="1" hangingPunct="1">
              <a:buFont typeface="Wingdings 2" charset="2"/>
              <a:buNone/>
            </a:pPr>
            <a:r>
              <a:rPr lang="en-US" b="1" dirty="0" smtClean="0"/>
              <a:t>Topic</a:t>
            </a:r>
            <a:r>
              <a:rPr lang="en-US" dirty="0" smtClean="0"/>
              <a:t>			</a:t>
            </a:r>
          </a:p>
          <a:p>
            <a:pPr lvl="1" eaLnBrk="1" hangingPunct="1"/>
            <a:r>
              <a:rPr lang="en-US" sz="2000" dirty="0"/>
              <a:t>A study of the effects of the use of fabrics and lighting in </a:t>
            </a:r>
            <a:r>
              <a:rPr lang="en-US" sz="2000" i="1" dirty="0"/>
              <a:t>The Tempest</a:t>
            </a:r>
            <a:endParaRPr lang="en-US" sz="2000" dirty="0"/>
          </a:p>
          <a:p>
            <a:pPr eaLnBrk="1" hangingPunct="1">
              <a:buFont typeface="Wingdings 2" charset="2"/>
              <a:buNone/>
            </a:pPr>
            <a:r>
              <a:rPr lang="en-US" b="1" dirty="0" smtClean="0"/>
              <a:t>Research Question</a:t>
            </a:r>
            <a:r>
              <a:rPr lang="en-US" dirty="0" smtClean="0"/>
              <a:t>	</a:t>
            </a:r>
          </a:p>
          <a:p>
            <a:pPr lvl="1" eaLnBrk="1" hangingPunct="1"/>
            <a:r>
              <a:rPr lang="en-US" sz="2000" dirty="0"/>
              <a:t>How can fabrics and lighting contribute to the creation of magical effects in a production of Shakespeare's last play?</a:t>
            </a:r>
          </a:p>
          <a:p>
            <a:pPr eaLnBrk="1" hangingPunct="1">
              <a:buFont typeface="Wingdings 2" charset="2"/>
              <a:buNone/>
            </a:pPr>
            <a:r>
              <a:rPr lang="en-US" b="1" dirty="0" smtClean="0"/>
              <a:t>Approach</a:t>
            </a:r>
            <a:r>
              <a:rPr lang="en-US" dirty="0" smtClean="0"/>
              <a:t>	</a:t>
            </a:r>
          </a:p>
          <a:p>
            <a:pPr lvl="1" eaLnBrk="1" hangingPunct="1"/>
            <a:r>
              <a:rPr lang="en-US" sz="2000" dirty="0"/>
              <a:t>In-depth research is carried out into the use of fabrics (in furnishing and costuming) and lighting in previous productions of </a:t>
            </a:r>
            <a:r>
              <a:rPr lang="en-US" sz="2000" i="1" dirty="0"/>
              <a:t>The Tempest</a:t>
            </a:r>
            <a:r>
              <a:rPr lang="en-US" sz="2000" dirty="0"/>
              <a:t>. There is a discussion, based on these examples, of how fabrics and lighting work with other production elements, how they can contribute to the creation of magical effects and how these affect the readings of the play. The way that appropriate/inappropriate use of both can affect how a production is examined.</a:t>
            </a:r>
          </a:p>
          <a:p>
            <a:pPr eaLnBrk="1" hangingPunct="1"/>
            <a:endParaRPr lang="en-US" dirty="0" smtClean="0"/>
          </a:p>
        </p:txBody>
      </p:sp>
      <p:sp>
        <p:nvSpPr>
          <p:cNvPr id="2" name="Title 1"/>
          <p:cNvSpPr>
            <a:spLocks noGrp="1"/>
          </p:cNvSpPr>
          <p:nvPr>
            <p:ph type="title"/>
          </p:nvPr>
        </p:nvSpPr>
        <p:spPr/>
        <p:txBody>
          <a:bodyPr>
            <a:normAutofit/>
          </a:bodyPr>
          <a:lstStyle/>
          <a:p>
            <a:pPr eaLnBrk="1" hangingPunct="1">
              <a:defRPr/>
            </a:pPr>
            <a:r>
              <a:rPr lang="en-US" dirty="0" smtClean="0">
                <a:ea typeface="+mj-ea"/>
              </a:rPr>
              <a:t>Theater Extended Essay Approach</a:t>
            </a:r>
            <a:endParaRPr lang="en-US" dirty="0">
              <a:ea typeface="+mj-ea"/>
            </a:endParaRPr>
          </a:p>
        </p:txBody>
      </p:sp>
    </p:spTree>
    <p:extLst>
      <p:ext uri="{BB962C8B-B14F-4D97-AF65-F5344CB8AC3E}">
        <p14:creationId xmlns:p14="http://schemas.microsoft.com/office/powerpoint/2010/main" val="7424058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p:txBody>
          <a:bodyPr/>
          <a:lstStyle/>
          <a:p>
            <a:pPr eaLnBrk="1" hangingPunct="1"/>
            <a:r>
              <a:rPr lang="en-US" smtClean="0"/>
              <a:t> Primary and secondary data:</a:t>
            </a:r>
          </a:p>
          <a:p>
            <a:pPr lvl="1" eaLnBrk="1" hangingPunct="1"/>
            <a:r>
              <a:rPr lang="en-US" smtClean="0"/>
              <a:t>Books, newspapers and magazines, interviews, and Internet web sites</a:t>
            </a:r>
          </a:p>
          <a:p>
            <a:pPr eaLnBrk="1" hangingPunct="1"/>
            <a:r>
              <a:rPr lang="en-US" smtClean="0"/>
              <a:t> The use of other materials:</a:t>
            </a:r>
          </a:p>
          <a:p>
            <a:pPr lvl="1" eaLnBrk="1" hangingPunct="1"/>
            <a:r>
              <a:rPr lang="en-US" smtClean="0"/>
              <a:t>Sketches, drawings, pictures, plans, photographs, CDs and DVDs</a:t>
            </a:r>
          </a:p>
          <a:p>
            <a:pPr eaLnBrk="1" hangingPunct="1"/>
            <a:r>
              <a:rPr lang="en-US" smtClean="0"/>
              <a:t>Sources should support ideas, opinions and assertions</a:t>
            </a:r>
          </a:p>
          <a:p>
            <a:pPr eaLnBrk="1" hangingPunct="1"/>
            <a:r>
              <a:rPr lang="en-US" smtClean="0"/>
              <a:t>Evidence that supports your topic, research question, and analysis</a:t>
            </a:r>
          </a:p>
          <a:p>
            <a:pPr eaLnBrk="1" hangingPunct="1"/>
            <a:endParaRPr lang="en-US" smtClean="0"/>
          </a:p>
        </p:txBody>
      </p:sp>
      <p:sp>
        <p:nvSpPr>
          <p:cNvPr id="2" name="Title 1"/>
          <p:cNvSpPr>
            <a:spLocks noGrp="1"/>
          </p:cNvSpPr>
          <p:nvPr>
            <p:ph type="title"/>
          </p:nvPr>
        </p:nvSpPr>
        <p:spPr/>
        <p:txBody>
          <a:bodyPr>
            <a:normAutofit/>
          </a:bodyPr>
          <a:lstStyle/>
          <a:p>
            <a:pPr eaLnBrk="1" hangingPunct="1">
              <a:defRPr/>
            </a:pPr>
            <a:r>
              <a:rPr lang="en-US" dirty="0" smtClean="0">
                <a:ea typeface="+mj-ea"/>
              </a:rPr>
              <a:t>Theater Extended Essay Should Include…</a:t>
            </a:r>
            <a:endParaRPr lang="en-US" dirty="0">
              <a:ea typeface="+mj-ea"/>
            </a:endParaRPr>
          </a:p>
        </p:txBody>
      </p:sp>
    </p:spTree>
    <p:extLst>
      <p:ext uri="{BB962C8B-B14F-4D97-AF65-F5344CB8AC3E}">
        <p14:creationId xmlns:p14="http://schemas.microsoft.com/office/powerpoint/2010/main" val="505101712"/>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TM03457475[[fn=Frame]]</Template>
  <TotalTime>1</TotalTime>
  <Words>327</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Corbel</vt:lpstr>
      <vt:lpstr>Lucida Sans Unicode</vt:lpstr>
      <vt:lpstr>Verdana</vt:lpstr>
      <vt:lpstr>Wingdings 2</vt:lpstr>
      <vt:lpstr>Wingdings 3</vt:lpstr>
      <vt:lpstr>Frame</vt:lpstr>
      <vt:lpstr>Concourse</vt:lpstr>
      <vt:lpstr>Theater Extended Essay</vt:lpstr>
      <vt:lpstr>Overview</vt:lpstr>
      <vt:lpstr>Research is generated by…</vt:lpstr>
      <vt:lpstr>Theater Extended Essay Must…</vt:lpstr>
      <vt:lpstr>Sample Theater Topics</vt:lpstr>
      <vt:lpstr>Theater Extended Essay Approach</vt:lpstr>
      <vt:lpstr>Theater Extended Essay Should Include…</vt:lpstr>
    </vt:vector>
  </TitlesOfParts>
  <Company>Utica Community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Theater Extended Essay</dc:title>
  <dc:creator>YEOKUM, AMY JO</dc:creator>
  <cp:lastModifiedBy>YEOKUM, AMY JO</cp:lastModifiedBy>
  <cp:revision>1</cp:revision>
  <dcterms:created xsi:type="dcterms:W3CDTF">2016-10-18T18:15:03Z</dcterms:created>
  <dcterms:modified xsi:type="dcterms:W3CDTF">2016-10-18T18:16:04Z</dcterms:modified>
</cp:coreProperties>
</file>